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616" r:id="rId2"/>
    <p:sldId id="785" r:id="rId3"/>
    <p:sldId id="961" r:id="rId4"/>
    <p:sldId id="779" r:id="rId5"/>
    <p:sldId id="780" r:id="rId6"/>
    <p:sldId id="782" r:id="rId7"/>
    <p:sldId id="889" r:id="rId8"/>
    <p:sldId id="585" r:id="rId9"/>
    <p:sldId id="891" r:id="rId10"/>
    <p:sldId id="892" r:id="rId11"/>
    <p:sldId id="914" r:id="rId12"/>
    <p:sldId id="919" r:id="rId13"/>
    <p:sldId id="915" r:id="rId14"/>
    <p:sldId id="918" r:id="rId15"/>
    <p:sldId id="920" r:id="rId16"/>
    <p:sldId id="917" r:id="rId17"/>
    <p:sldId id="922" r:id="rId18"/>
    <p:sldId id="959" r:id="rId19"/>
    <p:sldId id="957" r:id="rId20"/>
    <p:sldId id="921" r:id="rId21"/>
    <p:sldId id="925" r:id="rId22"/>
    <p:sldId id="923" r:id="rId23"/>
    <p:sldId id="928" r:id="rId24"/>
    <p:sldId id="930" r:id="rId25"/>
    <p:sldId id="929" r:id="rId26"/>
    <p:sldId id="927" r:id="rId27"/>
    <p:sldId id="932" r:id="rId28"/>
    <p:sldId id="933" r:id="rId29"/>
    <p:sldId id="934" r:id="rId30"/>
    <p:sldId id="935" r:id="rId31"/>
    <p:sldId id="931" r:id="rId32"/>
    <p:sldId id="937" r:id="rId33"/>
    <p:sldId id="936" r:id="rId34"/>
    <p:sldId id="938" r:id="rId35"/>
    <p:sldId id="939" r:id="rId36"/>
    <p:sldId id="940" r:id="rId37"/>
    <p:sldId id="924" r:id="rId38"/>
    <p:sldId id="960" r:id="rId39"/>
    <p:sldId id="926" r:id="rId40"/>
    <p:sldId id="916" r:id="rId41"/>
    <p:sldId id="942" r:id="rId42"/>
    <p:sldId id="948" r:id="rId43"/>
    <p:sldId id="943" r:id="rId44"/>
    <p:sldId id="947" r:id="rId45"/>
    <p:sldId id="946" r:id="rId46"/>
    <p:sldId id="945" r:id="rId47"/>
    <p:sldId id="944" r:id="rId48"/>
    <p:sldId id="951" r:id="rId49"/>
    <p:sldId id="941" r:id="rId50"/>
    <p:sldId id="950" r:id="rId51"/>
    <p:sldId id="949" r:id="rId52"/>
    <p:sldId id="954" r:id="rId53"/>
    <p:sldId id="953" r:id="rId54"/>
    <p:sldId id="952" r:id="rId55"/>
    <p:sldId id="573" r:id="rId56"/>
    <p:sldId id="710" r:id="rId57"/>
    <p:sldId id="874" r:id="rId58"/>
    <p:sldId id="850" r:id="rId59"/>
    <p:sldId id="706" r:id="rId60"/>
    <p:sldId id="708" r:id="rId61"/>
    <p:sldId id="671" r:id="rId62"/>
    <p:sldId id="606" r:id="rId63"/>
    <p:sldId id="840" r:id="rId64"/>
    <p:sldId id="700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5196" autoAdjust="0"/>
  </p:normalViewPr>
  <p:slideViewPr>
    <p:cSldViewPr>
      <p:cViewPr varScale="1">
        <p:scale>
          <a:sx n="78" d="100"/>
          <a:sy n="78" d="100"/>
        </p:scale>
        <p:origin x="155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61498-198E-4628-B9B4-119C16E7192D}" type="datetimeFigureOut">
              <a:rPr lang="cs-CZ" smtClean="0"/>
              <a:t>30.10.2025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2E88-16FD-469E-9EE9-B2F61058B9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88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POKUD JE NA DPB VÍCESMĚRNÝ</a:t>
            </a:r>
            <a:r>
              <a:rPr lang="cs-CZ" baseline="0" dirty="0"/>
              <a:t> ODTOK, JE NUTNÉ PLNIT SOUSEDNÍ OCHRANNÝ PÁS NA OBĚ STRANY OD KUKUŘICE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CD025-3F1B-40B5-A5BE-F74ADA86E510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17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CDF6120-F1F0-4C60-9FE9-39AC71A9C79D}" type="datetimeFigureOut">
              <a:rPr lang="en-US" smtClean="0"/>
              <a:pPr/>
              <a:t>10/30/2025</a:t>
            </a:fld>
            <a:endParaRPr lang="en-US" sz="1600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9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DF6120-F1F0-4C60-9FE9-39AC71A9C79D}" type="datetimeFigureOut">
              <a:rPr lang="en-US" smtClean="0"/>
              <a:pPr/>
              <a:t>10/30/2025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Přímá spojovací čára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ovací čára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omanual.cz/cz/clanky/technologie/vertikalni-zpracovani-pudy-jako-systemove-reseni-eroze-a-osevnich-postupu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sandera27@seznam.cz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644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" y="-24"/>
            <a:ext cx="1770059" cy="1368000"/>
          </a:xfrm>
          <a:prstGeom prst="rect">
            <a:avLst/>
          </a:prstGeom>
        </p:spPr>
      </p:pic>
      <p:pic>
        <p:nvPicPr>
          <p:cNvPr id="3" name="Obrázek 2" descr="DSC0607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649" y="-16523"/>
            <a:ext cx="1764000" cy="1400823"/>
          </a:xfrm>
          <a:prstGeom prst="rect">
            <a:avLst/>
          </a:prstGeom>
        </p:spPr>
      </p:pic>
      <p:pic>
        <p:nvPicPr>
          <p:cNvPr id="4" name="Obrázek 3" descr="DSC05910.tif"/>
          <p:cNvPicPr>
            <a:picLocks noChangeAspect="1"/>
          </p:cNvPicPr>
          <p:nvPr/>
        </p:nvPicPr>
        <p:blipFill>
          <a:blip r:embed="rId4" cstate="print"/>
          <a:srcRect l="-2696"/>
          <a:stretch>
            <a:fillRect/>
          </a:stretch>
        </p:blipFill>
        <p:spPr>
          <a:xfrm>
            <a:off x="3460750" y="0"/>
            <a:ext cx="1693327" cy="1368000"/>
          </a:xfrm>
          <a:prstGeom prst="rect">
            <a:avLst/>
          </a:prstGeom>
        </p:spPr>
      </p:pic>
      <p:pic>
        <p:nvPicPr>
          <p:cNvPr id="6" name="Obrázek 5" descr="DSC08225 b c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9850" y="0"/>
            <a:ext cx="1718113" cy="1368000"/>
          </a:xfrm>
          <a:prstGeom prst="rect">
            <a:avLst/>
          </a:prstGeom>
        </p:spPr>
      </p:pic>
      <p:pic>
        <p:nvPicPr>
          <p:cNvPr id="7" name="Obrázek 6" descr="DSC08116 m gamma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8950" y="0"/>
            <a:ext cx="2305050" cy="1368000"/>
          </a:xfrm>
          <a:prstGeom prst="rect">
            <a:avLst/>
          </a:prstGeom>
        </p:spPr>
      </p:pic>
      <p:pic>
        <p:nvPicPr>
          <p:cNvPr id="15" name="Obrázek 14" descr="DSC016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339850"/>
            <a:ext cx="9144000" cy="1601407"/>
          </a:xfrm>
          <a:prstGeom prst="rect">
            <a:avLst/>
          </a:prstGeom>
        </p:spPr>
      </p:pic>
      <p:pic>
        <p:nvPicPr>
          <p:cNvPr id="14" name="Obrázek 13" descr="DSC07988.tif"/>
          <p:cNvPicPr>
            <a:picLocks noChangeAspect="1"/>
          </p:cNvPicPr>
          <p:nvPr/>
        </p:nvPicPr>
        <p:blipFill>
          <a:blip r:embed="rId8" cstate="print"/>
          <a:srcRect t="967" b="11840"/>
          <a:stretch>
            <a:fillRect/>
          </a:stretch>
        </p:blipFill>
        <p:spPr>
          <a:xfrm>
            <a:off x="0" y="2941257"/>
            <a:ext cx="9144000" cy="551815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-18" y="1339850"/>
            <a:ext cx="9181725" cy="40318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2800" b="1" dirty="0"/>
              <a:t>Hlavní změny v DZES 5 (7)</a:t>
            </a:r>
          </a:p>
          <a:p>
            <a:pPr lvl="3"/>
            <a:r>
              <a:rPr lang="cs-CZ" sz="2400" dirty="0"/>
              <a:t>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sz="2400" dirty="0"/>
              <a:t> Aktuální situace, poslední změny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sz="2400" dirty="0"/>
              <a:t> Chybějící Vyšší moc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sz="2400" dirty="0"/>
              <a:t> Změny řešení souvislých ploch  D5/D7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sz="2400" dirty="0"/>
              <a:t>  Doporučení pro praxi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sz="2400" dirty="0"/>
              <a:t>  Možná rizika různých přístupů (erozní události)</a:t>
            </a:r>
            <a:endParaRPr lang="cs-CZ" sz="2400" b="1" i="1" u="sng" dirty="0"/>
          </a:p>
          <a:p>
            <a:pPr lvl="3"/>
            <a:endParaRPr lang="cs-CZ" sz="2400" dirty="0"/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b="1" dirty="0"/>
              <a:t>Antonín Šandera   Agro 2000 OPPZ  s.r.o. 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078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DBF2FB-1052-1E97-07B7-E7DF14A91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142B4-F4A5-F3C6-7A74-68C26FB1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400" b="1" dirty="0"/>
              <a:t> ZMĚNY za poslední rok</a:t>
            </a:r>
            <a:br>
              <a:rPr lang="cs-CZ" sz="2000" dirty="0"/>
            </a:br>
            <a:r>
              <a:rPr lang="cs-CZ" sz="2000" dirty="0"/>
              <a:t>vs. </a:t>
            </a:r>
            <a:r>
              <a:rPr lang="cs-CZ" sz="2200" dirty="0"/>
              <a:t>PŘIJATÉ ŘEŠENÍ, možný vývoj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DEAF6B-9DF3-8E77-6DA9-816A63244FD3}"/>
              </a:ext>
            </a:extLst>
          </p:cNvPr>
          <p:cNvSpPr txBox="1"/>
          <p:nvPr/>
        </p:nvSpPr>
        <p:spPr>
          <a:xfrm>
            <a:off x="0" y="1143001"/>
            <a:ext cx="9144000" cy="6801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457200" indent="-457200">
              <a:buFont typeface="+mj-lt"/>
              <a:buAutoNum type="arabicPeriod"/>
            </a:pPr>
            <a:r>
              <a:rPr lang="cs-CZ" sz="2000" b="1" dirty="0"/>
              <a:t>Zavedení MEO I. (oranžová) + POT pro MEO 1.</a:t>
            </a:r>
          </a:p>
          <a:p>
            <a:pPr lvl="1"/>
            <a:r>
              <a:rPr lang="cs-CZ" sz="2000" strike="sngStrike" dirty="0"/>
              <a:t>(včetně Ř.O. jako SOF1 a dalších logických změn v definici souvislých ploch !)</a:t>
            </a:r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b="1" dirty="0"/>
              <a:t>Změna přístupu na „dobrovolnost plnění DZES 5“ – odmítnuto EK</a:t>
            </a:r>
          </a:p>
          <a:p>
            <a:pPr marL="457200" indent="-457200">
              <a:buFont typeface="+mj-lt"/>
              <a:buAutoNum type="arabicPeriod"/>
            </a:pPr>
            <a:endParaRPr lang="cs-CZ" sz="2000" b="1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Změna na  </a:t>
            </a:r>
            <a:r>
              <a:rPr lang="cs-CZ" sz="2000" b="1" dirty="0"/>
              <a:t>„minimální požadavky + </a:t>
            </a:r>
            <a:r>
              <a:rPr lang="cs-CZ" sz="2000" dirty="0"/>
              <a:t>doporučení </a:t>
            </a:r>
            <a:r>
              <a:rPr lang="cs-CZ" sz="2000" b="1" dirty="0"/>
              <a:t> „DOBRÉ PRAXE“</a:t>
            </a:r>
          </a:p>
          <a:p>
            <a:pPr marL="457200" indent="-457200">
              <a:buFont typeface="+mj-lt"/>
              <a:buAutoNum type="arabicPeriod"/>
            </a:pPr>
            <a:endParaRPr lang="cs-CZ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Zásadní změna pojetí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Výhody i nevýhody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Vysoká míra volnosti rozhodování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Vysoká míra zodpovědnosti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Nejasný výklad Vyšší moci (9.9.2)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Přeřazování pozemků v kategorizaci REDESIGNU 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lvl="1"/>
            <a:r>
              <a:rPr lang="cs-CZ" sz="2000" dirty="0"/>
              <a:t>    </a:t>
            </a:r>
          </a:p>
          <a:p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9439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500962E-F8CE-8F20-FD26-12943E9E7471}"/>
              </a:ext>
            </a:extLst>
          </p:cNvPr>
          <p:cNvSpPr txBox="1"/>
          <p:nvPr/>
        </p:nvSpPr>
        <p:spPr>
          <a:xfrm>
            <a:off x="27456" y="2132856"/>
            <a:ext cx="91440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Vytvoření zasakovacích, ochranných, </a:t>
            </a:r>
            <a:r>
              <a:rPr lang="cs-CZ" sz="2400" b="1" dirty="0" err="1"/>
              <a:t>předělovacích</a:t>
            </a:r>
            <a:r>
              <a:rPr lang="cs-CZ" sz="2400" b="1" dirty="0"/>
              <a:t> pásů, případně obsevů, osetých plodinou s vysokou ochrannou funkcí </a:t>
            </a:r>
          </a:p>
          <a:p>
            <a:pPr marL="342900" indent="-342900">
              <a:buAutoNum type="arabicPeriod"/>
            </a:pPr>
            <a:endParaRPr lang="cs-CZ" dirty="0"/>
          </a:p>
          <a:p>
            <a:r>
              <a:rPr lang="cs-CZ" b="1" dirty="0"/>
              <a:t>Minimální požadavky: </a:t>
            </a:r>
          </a:p>
          <a:p>
            <a:r>
              <a:rPr lang="cs-CZ" dirty="0"/>
              <a:t>• Maximální plocha plodiny: 4 hektary </a:t>
            </a:r>
          </a:p>
          <a:p>
            <a:r>
              <a:rPr lang="cs-CZ" dirty="0"/>
              <a:t>• Minimální strojově obhospodařovatelná šíře pásu: 3 metry </a:t>
            </a:r>
          </a:p>
          <a:p>
            <a:r>
              <a:rPr lang="cs-CZ" dirty="0"/>
              <a:t>• Předělení plochy plodiny s možností manipulačního přejezdu </a:t>
            </a:r>
          </a:p>
          <a:p>
            <a:r>
              <a:rPr lang="cs-CZ" dirty="0"/>
              <a:t>• Plodina s vysokou ochrannou funkcí (např. jetel, trávy)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</a:t>
            </a:r>
          </a:p>
          <a:p>
            <a:endParaRPr lang="cs-CZ" b="1" dirty="0"/>
          </a:p>
          <a:p>
            <a:r>
              <a:rPr lang="cs-CZ" dirty="0"/>
              <a:t> • Zakládat pásy po vrstevnici </a:t>
            </a:r>
          </a:p>
          <a:p>
            <a:r>
              <a:rPr lang="cs-CZ" dirty="0"/>
              <a:t> • Pás by měl protínat minimálně 70 % odtokových linií dle LPIS </a:t>
            </a:r>
          </a:p>
          <a:p>
            <a:r>
              <a:rPr lang="cs-CZ" dirty="0"/>
              <a:t> • Doporučená minimální šířka pásu je 22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EA9B0B-139E-08B6-24AA-137DFAAA8789}"/>
              </a:ext>
            </a:extLst>
          </p:cNvPr>
          <p:cNvSpPr txBox="1"/>
          <p:nvPr/>
        </p:nvSpPr>
        <p:spPr>
          <a:xfrm>
            <a:off x="-5328" y="54868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Přehled minimálních parametrů </a:t>
            </a:r>
            <a:r>
              <a:rPr lang="cs-CZ" sz="2000" b="1" dirty="0" err="1"/>
              <a:t>půdoochranných</a:t>
            </a:r>
            <a:r>
              <a:rPr lang="cs-CZ" sz="2000" b="1" dirty="0"/>
              <a:t> technologií, které jsou vhodné pro plodiny se středním stupněm ochranného vlivu vegetace na silně erozně ohrožených plochách </a:t>
            </a:r>
            <a:r>
              <a:rPr lang="cs-CZ" sz="2000" b="1" dirty="0">
                <a:solidFill>
                  <a:srgbClr val="FF0000"/>
                </a:solidFill>
              </a:rPr>
              <a:t>(SOF na SEO)</a:t>
            </a:r>
          </a:p>
        </p:txBody>
      </p:sp>
    </p:spTree>
    <p:extLst>
      <p:ext uri="{BB962C8B-B14F-4D97-AF65-F5344CB8AC3E}">
        <p14:creationId xmlns:p14="http://schemas.microsoft.com/office/powerpoint/2010/main" val="164714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C9620F9-0334-4512-CD69-E2614179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F78ED2F-9DD2-C2EE-6A68-EA138144565D}"/>
              </a:ext>
            </a:extLst>
          </p:cNvPr>
          <p:cNvSpPr txBox="1"/>
          <p:nvPr/>
        </p:nvSpPr>
        <p:spPr>
          <a:xfrm>
            <a:off x="0" y="-27384"/>
            <a:ext cx="89644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Zakládání do ochranné plodiny nebo rostlinných zbytků  přímé setí nebo provedení podmítky bez následné orby </a:t>
            </a:r>
          </a:p>
          <a:p>
            <a:pPr algn="ctr"/>
            <a:endParaRPr lang="cs-CZ" sz="2400" b="1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Vizuálně prokazatelné rostlinné zbytky </a:t>
            </a:r>
          </a:p>
          <a:p>
            <a:r>
              <a:rPr lang="cs-CZ" dirty="0"/>
              <a:t>• Před založením hlavní plodiny není provedena orba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GT foto před nebo během setí, podpůrně lze v případě podmítky prokázat evidenčně </a:t>
            </a:r>
          </a:p>
          <a:p>
            <a:r>
              <a:rPr lang="cs-CZ" dirty="0"/>
              <a:t>   zapravení rostlinných zbytků </a:t>
            </a:r>
          </a:p>
          <a:p>
            <a:endParaRPr lang="cs-CZ" dirty="0"/>
          </a:p>
          <a:p>
            <a:r>
              <a:rPr lang="cs-CZ" dirty="0"/>
              <a:t> • V případě zakládání porostu do ochranné doporučujeme využít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347820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A34D025-A448-B5AE-3712-EAA96D51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2DE9C7B-E9CA-911D-3659-BD5B25F900C1}"/>
              </a:ext>
            </a:extLst>
          </p:cNvPr>
          <p:cNvSpPr txBox="1"/>
          <p:nvPr/>
        </p:nvSpPr>
        <p:spPr>
          <a:xfrm>
            <a:off x="0" y="-27384"/>
            <a:ext cx="91440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sz="2400" b="1" dirty="0"/>
              <a:t> Pásové zpracování půdy – </a:t>
            </a:r>
            <a:r>
              <a:rPr lang="cs-CZ" sz="2400" b="1" dirty="0" err="1"/>
              <a:t>strip-till</a:t>
            </a:r>
            <a:r>
              <a:rPr lang="cs-CZ" sz="2400" b="1" dirty="0"/>
              <a:t>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r>
              <a:rPr lang="cs-CZ" dirty="0"/>
              <a:t>• Vizuálně prokazatelné pásové zpracování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Pro příklad dobré praxe doporučujeme zvážit tyto postupy hospodaření, které </a:t>
            </a:r>
          </a:p>
          <a:p>
            <a:r>
              <a:rPr lang="cs-CZ" b="1" dirty="0"/>
              <a:t> nejsou závazné a jejich nesplnění nepodléhá sankcím:</a:t>
            </a:r>
          </a:p>
          <a:p>
            <a:endParaRPr lang="cs-CZ" dirty="0"/>
          </a:p>
          <a:p>
            <a:r>
              <a:rPr lang="cs-CZ" dirty="0"/>
              <a:t> • Směr pásů: ideálně po vrstevnici </a:t>
            </a:r>
          </a:p>
          <a:p>
            <a:r>
              <a:rPr lang="cs-CZ" dirty="0"/>
              <a:t> • Šířka zpracovaných pásů: maximálně 30 cm </a:t>
            </a:r>
          </a:p>
          <a:p>
            <a:r>
              <a:rPr lang="cs-CZ" dirty="0"/>
              <a:t> • Podíl nezpracované půdy: minimálně 60 % plochy pozemku </a:t>
            </a:r>
          </a:p>
          <a:p>
            <a:r>
              <a:rPr lang="cs-CZ" dirty="0"/>
              <a:t> • Pokryvnost nezpracované půdy rostlinnými zbytky do vzcházení porostu</a:t>
            </a:r>
          </a:p>
        </p:txBody>
      </p:sp>
    </p:spTree>
    <p:extLst>
      <p:ext uri="{BB962C8B-B14F-4D97-AF65-F5344CB8AC3E}">
        <p14:creationId xmlns:p14="http://schemas.microsoft.com/office/powerpoint/2010/main" val="121761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7988F73-8160-F2CF-5186-2F15B86A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B4EBE62-3CEF-6E34-FB8C-9AB8C1E9A76C}"/>
              </a:ext>
            </a:extLst>
          </p:cNvPr>
          <p:cNvSpPr txBox="1"/>
          <p:nvPr/>
        </p:nvSpPr>
        <p:spPr>
          <a:xfrm>
            <a:off x="0" y="1196753"/>
            <a:ext cx="91440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Zakládání porostu s pomocnou plodinou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r>
              <a:rPr lang="cs-CZ" dirty="0"/>
              <a:t>• Deklarace pomocné plodiny v jednotné žádosti </a:t>
            </a:r>
          </a:p>
          <a:p>
            <a:r>
              <a:rPr lang="cs-CZ" dirty="0"/>
              <a:t>• Vizuálně prokazatelné </a:t>
            </a:r>
          </a:p>
          <a:p>
            <a:r>
              <a:rPr lang="cs-CZ" dirty="0"/>
              <a:t>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 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 • Hlavní plodina se pěstuje souběžně s pomocnou plodinou založenou do meziřádku nebo v </a:t>
            </a:r>
          </a:p>
          <a:p>
            <a:r>
              <a:rPr lang="cs-CZ" dirty="0"/>
              <a:t>    ploše </a:t>
            </a:r>
          </a:p>
          <a:p>
            <a:r>
              <a:rPr lang="cs-CZ" dirty="0"/>
              <a:t> • Po vzejití hlavní plodiny je vizuálně prokazatelný porost pomocné plodiny nebo její rostlinné  </a:t>
            </a:r>
          </a:p>
          <a:p>
            <a:r>
              <a:rPr lang="cs-CZ" dirty="0"/>
              <a:t>    zbytky </a:t>
            </a:r>
          </a:p>
          <a:p>
            <a:r>
              <a:rPr lang="cs-CZ" dirty="0"/>
              <a:t> •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200154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E3B366-352F-3F77-782C-8AF008658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EF090C3-3565-6FEC-186A-CE7B62A3BC57}"/>
              </a:ext>
            </a:extLst>
          </p:cNvPr>
          <p:cNvSpPr txBox="1"/>
          <p:nvPr/>
        </p:nvSpPr>
        <p:spPr>
          <a:xfrm>
            <a:off x="0" y="-27384"/>
            <a:ext cx="9144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dirty="0"/>
          </a:p>
          <a:p>
            <a:pPr algn="ctr"/>
            <a:endParaRPr lang="cs-CZ" sz="2400" dirty="0"/>
          </a:p>
          <a:p>
            <a:pPr algn="ctr"/>
            <a:r>
              <a:rPr lang="cs-CZ" sz="2400" b="1" dirty="0"/>
              <a:t>Podsev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 • Deklarace plodiny v podsevu v jednotné žádosti </a:t>
            </a:r>
          </a:p>
          <a:p>
            <a:r>
              <a:rPr lang="cs-CZ" dirty="0"/>
              <a:t> •  Vizuálně prokazatelné</a:t>
            </a:r>
          </a:p>
          <a:p>
            <a:r>
              <a:rPr lang="cs-CZ" dirty="0"/>
              <a:t> 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Plodiny doporučujeme pěstovat s podsevem jetelovin, travních směsí nebo jetelotravní směsí</a:t>
            </a:r>
          </a:p>
          <a:p>
            <a:r>
              <a:rPr lang="cs-CZ" dirty="0"/>
              <a:t> • Termín výsevu nejpozději společně s hlavní plodinou </a:t>
            </a:r>
          </a:p>
          <a:p>
            <a:r>
              <a:rPr lang="cs-CZ" dirty="0"/>
              <a:t> •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4197838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981904-C465-5812-B6D3-610A5E28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5715AB2-511A-4D59-4DB6-5F18A08E1B65}"/>
              </a:ext>
            </a:extLst>
          </p:cNvPr>
          <p:cNvSpPr txBox="1"/>
          <p:nvPr/>
        </p:nvSpPr>
        <p:spPr>
          <a:xfrm>
            <a:off x="0" y="-27384"/>
            <a:ext cx="9144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Hloubkové kypření (pro řepku, </a:t>
            </a:r>
            <a:r>
              <a:rPr lang="cs-CZ" sz="2400" b="1" dirty="0">
                <a:solidFill>
                  <a:srgbClr val="FF0000"/>
                </a:solidFill>
              </a:rPr>
              <a:t>bob, obilniny</a:t>
            </a:r>
            <a:r>
              <a:rPr lang="cs-CZ" sz="2400" b="1" dirty="0"/>
              <a:t>) </a:t>
            </a:r>
          </a:p>
          <a:p>
            <a:endParaRPr lang="cs-CZ" dirty="0"/>
          </a:p>
          <a:p>
            <a:r>
              <a:rPr lang="cs-CZ" b="1" dirty="0"/>
              <a:t>Minimální požadavky</a:t>
            </a:r>
            <a:r>
              <a:rPr lang="cs-CZ" dirty="0"/>
              <a:t>: </a:t>
            </a:r>
          </a:p>
          <a:p>
            <a:endParaRPr lang="cs-CZ" dirty="0"/>
          </a:p>
          <a:p>
            <a:r>
              <a:rPr lang="cs-CZ" dirty="0"/>
              <a:t> • Minimální hloubka: 25 centimetrů </a:t>
            </a:r>
          </a:p>
          <a:p>
            <a:r>
              <a:rPr lang="cs-CZ" dirty="0"/>
              <a:t> • </a:t>
            </a:r>
            <a:r>
              <a:rPr lang="cs-CZ" dirty="0">
                <a:highlight>
                  <a:srgbClr val="00FF00"/>
                </a:highlight>
              </a:rPr>
              <a:t>Hlášení POT z prostředí Portálu farmáře po jejím provedení, a to nejpozději do 15. 5. pro </a:t>
            </a:r>
          </a:p>
          <a:p>
            <a:r>
              <a:rPr lang="cs-CZ" dirty="0"/>
              <a:t>   </a:t>
            </a:r>
            <a:r>
              <a:rPr lang="cs-CZ" dirty="0">
                <a:highlight>
                  <a:srgbClr val="00FF00"/>
                </a:highlight>
              </a:rPr>
              <a:t>případ jarních plodin a do 15.11. pro případ ozimých plodin. </a:t>
            </a:r>
          </a:p>
          <a:p>
            <a:r>
              <a:rPr lang="cs-CZ" dirty="0"/>
              <a:t> • Hlášení obsahuje: mapový čtverec a identifikační číslo DPB (případně zemědělské parcely, </a:t>
            </a:r>
          </a:p>
          <a:p>
            <a:r>
              <a:rPr lang="cs-CZ" dirty="0"/>
              <a:t>   pokud byla POT aplikována na části DPB), identifikace plodiny a termín provedení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 • Hloubkové kypření celého půdního profilu do minimální hloubky 25 centimetrů </a:t>
            </a:r>
          </a:p>
          <a:p>
            <a:r>
              <a:rPr lang="cs-CZ" dirty="0"/>
              <a:t>  • Rostlinné zbytky jsou vizuálně prokazatelné</a:t>
            </a:r>
          </a:p>
        </p:txBody>
      </p:sp>
    </p:spTree>
    <p:extLst>
      <p:ext uri="{BB962C8B-B14F-4D97-AF65-F5344CB8AC3E}">
        <p14:creationId xmlns:p14="http://schemas.microsoft.com/office/powerpoint/2010/main" val="3610321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857639-C78A-2FCB-EB1D-D206FFFF0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1D6F56D-EB95-9C0B-F3DA-6E457FB8BF9C}"/>
              </a:ext>
            </a:extLst>
          </p:cNvPr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r>
              <a:rPr lang="cs-CZ" sz="2400" b="1" dirty="0"/>
              <a:t>Osevní sled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r>
              <a:rPr lang="cs-CZ" dirty="0"/>
              <a:t>Kontrolovaným parametrem ze strany SZIF je kontrola v LPIS dle deklarovaného osevu z předchozích JŽ, kontrola aktuální pěstované plodiny v terénu, v případě využití organické hmoty kontrola z evidence hnojení (včetně slámy a zeleného hnojení). </a:t>
            </a:r>
          </a:p>
          <a:p>
            <a:endParaRPr lang="cs-CZ" dirty="0"/>
          </a:p>
          <a:p>
            <a:r>
              <a:rPr lang="cs-CZ" b="1" dirty="0"/>
              <a:t>POT Osevní sled pro plodiny se středním stupněm ochranného vlivu vegetace na SEO: 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Varianta č. 1 50 % zlepšujících plodin</a:t>
            </a:r>
          </a:p>
          <a:p>
            <a:r>
              <a:rPr lang="cs-CZ" dirty="0"/>
              <a:t>  • V období aktuálního roku + předchozích 5 let (celkem 6 let) musí být na dané ploše plodiny </a:t>
            </a:r>
          </a:p>
          <a:p>
            <a:r>
              <a:rPr lang="cs-CZ" dirty="0"/>
              <a:t>   evidováno minimálně 50 % zlepšujících plodin podle přílohy č. 19 NV 14</a:t>
            </a:r>
          </a:p>
          <a:p>
            <a:r>
              <a:rPr lang="cs-CZ" dirty="0"/>
              <a:t>  • </a:t>
            </a:r>
            <a:r>
              <a:rPr lang="cs-CZ" b="1" dirty="0"/>
              <a:t>Výpočet: </a:t>
            </a:r>
            <a:r>
              <a:rPr lang="cs-CZ" dirty="0"/>
              <a:t>souhrnná výměra zlepšujících plodin musí být alespoň 50 % z 6násobku výměry </a:t>
            </a:r>
          </a:p>
          <a:p>
            <a:r>
              <a:rPr lang="cs-CZ" dirty="0"/>
              <a:t>    plodiny se středním ochranným vlivem pěstované v roce podání žádosti </a:t>
            </a:r>
          </a:p>
          <a:p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Varianta č. 2 33 % zlepšujících plodin + aplikace organické hmoty </a:t>
            </a:r>
          </a:p>
          <a:p>
            <a:r>
              <a:rPr lang="cs-CZ" b="1" dirty="0"/>
              <a:t>  </a:t>
            </a:r>
            <a:r>
              <a:rPr lang="cs-CZ" dirty="0"/>
              <a:t>• V období aktuálního roku + předchozích 5 let (celkem 6 let) musí být evidováno minimálně 33 </a:t>
            </a:r>
          </a:p>
          <a:p>
            <a:r>
              <a:rPr lang="cs-CZ" dirty="0"/>
              <a:t>    % zlepšujících plodin podle přílohy č. 19 NV </a:t>
            </a:r>
          </a:p>
          <a:p>
            <a:r>
              <a:rPr lang="cs-CZ" dirty="0"/>
              <a:t>  • </a:t>
            </a:r>
            <a:r>
              <a:rPr lang="cs-CZ" b="1" dirty="0"/>
              <a:t>Výpočet: </a:t>
            </a:r>
            <a:r>
              <a:rPr lang="cs-CZ" dirty="0"/>
              <a:t>souhrnná výměra zlepšujících plodin musí být alespoň </a:t>
            </a:r>
            <a:r>
              <a:rPr lang="cs-CZ" b="1" dirty="0">
                <a:solidFill>
                  <a:srgbClr val="FF0000"/>
                </a:solidFill>
              </a:rPr>
              <a:t>33 % z 6násobku výměry </a:t>
            </a:r>
          </a:p>
          <a:p>
            <a:r>
              <a:rPr lang="cs-CZ" dirty="0"/>
              <a:t>    plodiny se středním ochranným vlivem pěstované v roce podání žádosti</a:t>
            </a:r>
          </a:p>
          <a:p>
            <a:r>
              <a:rPr lang="cs-CZ" dirty="0"/>
              <a:t>  • Navíc musí být provedena minimálně </a:t>
            </a:r>
            <a:r>
              <a:rPr lang="cs-CZ" dirty="0">
                <a:solidFill>
                  <a:srgbClr val="FF0000"/>
                </a:solidFill>
              </a:rPr>
              <a:t>jedna aplikace organické hmoty v tomto období</a:t>
            </a:r>
            <a:r>
              <a:rPr lang="cs-CZ" dirty="0"/>
              <a:t>: aplikace </a:t>
            </a:r>
          </a:p>
          <a:p>
            <a:r>
              <a:rPr lang="cs-CZ" dirty="0"/>
              <a:t>    tuhých statkových hnojiv (mimo hnojiv pocházejících z chovů drůbeže, aplikovaných </a:t>
            </a:r>
          </a:p>
          <a:p>
            <a:r>
              <a:rPr lang="cs-CZ" dirty="0"/>
              <a:t>    samostatně) nebo tuhých </a:t>
            </a:r>
            <a:r>
              <a:rPr lang="cs-CZ" dirty="0">
                <a:solidFill>
                  <a:srgbClr val="FF0000"/>
                </a:solidFill>
              </a:rPr>
              <a:t>organických hnojiv v dávce minimálně 25 tun</a:t>
            </a:r>
            <a:r>
              <a:rPr lang="cs-CZ" dirty="0"/>
              <a:t> na hektar nebo </a:t>
            </a:r>
          </a:p>
          <a:p>
            <a:r>
              <a:rPr lang="cs-CZ" dirty="0"/>
              <a:t>    aplikace </a:t>
            </a:r>
            <a:r>
              <a:rPr lang="cs-CZ" dirty="0">
                <a:solidFill>
                  <a:srgbClr val="FF0000"/>
                </a:solidFill>
              </a:rPr>
              <a:t>kejdy či digestátu v dávce minimálně 15 tun na hektar, v kombinaci se slámou nebo </a:t>
            </a:r>
          </a:p>
          <a:p>
            <a:r>
              <a:rPr lang="cs-CZ" dirty="0">
                <a:solidFill>
                  <a:srgbClr val="FF0000"/>
                </a:solidFill>
              </a:rPr>
              <a:t>    zeleným hnojením. </a:t>
            </a:r>
          </a:p>
        </p:txBody>
      </p:sp>
    </p:spTree>
    <p:extLst>
      <p:ext uri="{BB962C8B-B14F-4D97-AF65-F5344CB8AC3E}">
        <p14:creationId xmlns:p14="http://schemas.microsoft.com/office/powerpoint/2010/main" val="329482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D7D97F-D4C7-AC8C-037E-430D26D2AB9E}"/>
              </a:ext>
            </a:extLst>
          </p:cNvPr>
          <p:cNvSpPr txBox="1"/>
          <p:nvPr/>
        </p:nvSpPr>
        <p:spPr>
          <a:xfrm>
            <a:off x="0" y="620688"/>
            <a:ext cx="9144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Tuhá hnojiva splňující požadavky POT:</a:t>
            </a:r>
          </a:p>
          <a:p>
            <a:endParaRPr lang="cs-CZ" dirty="0"/>
          </a:p>
          <a:p>
            <a:r>
              <a:rPr lang="cs-CZ" dirty="0"/>
              <a:t> </a:t>
            </a:r>
          </a:p>
          <a:p>
            <a:r>
              <a:rPr lang="cs-CZ" b="1" dirty="0"/>
              <a:t>Tuhá statková hnojiva z chovů hospodářských zvířat:</a:t>
            </a:r>
          </a:p>
          <a:p>
            <a:endParaRPr lang="cs-CZ" dirty="0"/>
          </a:p>
          <a:p>
            <a:r>
              <a:rPr lang="cs-CZ" dirty="0"/>
              <a:t>hnůj, separát kejdy, drůbeží trus s podestýlkou nebo bez podestýlky pouze ve směsi s hnojem, příp. separátem kejdy • tuhá organická hnojiva: kompost, separát digestátu, tuhý digestát (z kontejnerových BPS). 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Režim pro ekologické zemědělství (EZ):</a:t>
            </a:r>
          </a:p>
          <a:p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dirty="0"/>
              <a:t>• V roce podání žádosti nebo v předchozím roce výměra zlepšujících plodin (dle přílohy č. 19 </a:t>
            </a:r>
          </a:p>
          <a:p>
            <a:r>
              <a:rPr lang="cs-CZ" dirty="0"/>
              <a:t>  NV) na dané ploše dosahuje minimálně </a:t>
            </a:r>
            <a:r>
              <a:rPr lang="cs-CZ" b="1" dirty="0">
                <a:solidFill>
                  <a:srgbClr val="FF0000"/>
                </a:solidFill>
              </a:rPr>
              <a:t>50 % z dvojnásobku výměry plodiny se středním </a:t>
            </a:r>
          </a:p>
          <a:p>
            <a:r>
              <a:rPr lang="cs-CZ" b="1" dirty="0">
                <a:solidFill>
                  <a:srgbClr val="FF0000"/>
                </a:solidFill>
              </a:rPr>
              <a:t>  stupněm ochranného vlivu </a:t>
            </a:r>
            <a:r>
              <a:rPr lang="cs-CZ" dirty="0"/>
              <a:t>vegetace pěstované v roce podání žádosti.</a:t>
            </a:r>
          </a:p>
        </p:txBody>
      </p:sp>
    </p:spTree>
    <p:extLst>
      <p:ext uri="{BB962C8B-B14F-4D97-AF65-F5344CB8AC3E}">
        <p14:creationId xmlns:p14="http://schemas.microsoft.com/office/powerpoint/2010/main" val="643753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D7ED5D1-8375-CB8E-806C-70125E57C427}"/>
              </a:ext>
            </a:extLst>
          </p:cNvPr>
          <p:cNvSpPr txBox="1"/>
          <p:nvPr/>
        </p:nvSpPr>
        <p:spPr>
          <a:xfrm>
            <a:off x="0" y="260648"/>
            <a:ext cx="9144000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Varianta č. 2 33 % zlepšujících plodin + aplikace organické hmoty </a:t>
            </a:r>
          </a:p>
          <a:p>
            <a:endParaRPr lang="cs-CZ" b="1" dirty="0"/>
          </a:p>
          <a:p>
            <a:r>
              <a:rPr lang="cs-CZ" b="1" dirty="0"/>
              <a:t>  </a:t>
            </a:r>
            <a:r>
              <a:rPr lang="cs-CZ" dirty="0"/>
              <a:t>• V období aktuálního roku + předchozích 5 let (celkem 6 let) musí být evidováno minimálně 33 </a:t>
            </a:r>
          </a:p>
          <a:p>
            <a:r>
              <a:rPr lang="cs-CZ" dirty="0"/>
              <a:t>    % zlepšujících plodin podle přílohy č. 19 NV </a:t>
            </a:r>
          </a:p>
          <a:p>
            <a:endParaRPr lang="cs-CZ" dirty="0"/>
          </a:p>
          <a:p>
            <a:r>
              <a:rPr lang="cs-CZ" dirty="0"/>
              <a:t>  • </a:t>
            </a:r>
            <a:r>
              <a:rPr lang="cs-CZ" b="1" dirty="0"/>
              <a:t>Výpočet: </a:t>
            </a:r>
            <a:r>
              <a:rPr lang="cs-CZ" dirty="0"/>
              <a:t>souhrnná výměra zlepšujících plodin musí být alespoň 33 % z 6násobku výměry </a:t>
            </a:r>
          </a:p>
          <a:p>
            <a:r>
              <a:rPr lang="cs-CZ" dirty="0"/>
              <a:t>    plodiny se středním ochranným vlivem pěstované v roce podání žádosti</a:t>
            </a:r>
          </a:p>
          <a:p>
            <a:endParaRPr lang="cs-CZ" dirty="0"/>
          </a:p>
          <a:p>
            <a:r>
              <a:rPr lang="cs-CZ" dirty="0"/>
              <a:t>  • Navíc musí být provedena minimálně jedna aplikace organické hmoty v tomto období: aplikace </a:t>
            </a:r>
          </a:p>
          <a:p>
            <a:r>
              <a:rPr lang="cs-CZ" dirty="0"/>
              <a:t>    tuhých statkových hnojiv (mimo hnojiv pocházejících z chovů drůbeže, aplikovaných </a:t>
            </a:r>
          </a:p>
          <a:p>
            <a:r>
              <a:rPr lang="cs-CZ" dirty="0"/>
              <a:t>    samostatně) nebo tuhých organických hnojiv v dávce minimálně 25 tun na hektar nebo </a:t>
            </a:r>
          </a:p>
          <a:p>
            <a:r>
              <a:rPr lang="cs-CZ" dirty="0"/>
              <a:t>    aplikace kejdy či digestátu v dávce minimálně 15 tun na hektar, v kombinaci se slámou nebo </a:t>
            </a:r>
          </a:p>
          <a:p>
            <a:r>
              <a:rPr lang="cs-CZ" dirty="0"/>
              <a:t>    zeleným hnojením. </a:t>
            </a:r>
          </a:p>
          <a:p>
            <a:endParaRPr lang="cs-CZ" dirty="0"/>
          </a:p>
          <a:p>
            <a:r>
              <a:rPr lang="cs-CZ" b="1" dirty="0"/>
              <a:t>Tuhá hnojiva splňující požadavky POT: </a:t>
            </a:r>
            <a:endParaRPr lang="cs-CZ" dirty="0"/>
          </a:p>
          <a:p>
            <a:r>
              <a:rPr lang="cs-CZ" dirty="0"/>
              <a:t>  • tuhá statková hnojiva z chovů hospodářských zvířat: hnůj, separát kejdy, drůbeží trus s </a:t>
            </a:r>
          </a:p>
          <a:p>
            <a:r>
              <a:rPr lang="cs-CZ" dirty="0"/>
              <a:t>    podestýlkou nebo bez podestýlky pouze ve směsi s hnojem, příp. separátem kejdy • tuhá </a:t>
            </a:r>
          </a:p>
          <a:p>
            <a:r>
              <a:rPr lang="cs-CZ" dirty="0"/>
              <a:t>    organická hnojiva: kompost, separát digestátu, tuhý digestát (z kontejnerových BPS). Režim pro </a:t>
            </a:r>
          </a:p>
          <a:p>
            <a:r>
              <a:rPr lang="cs-CZ" dirty="0"/>
              <a:t>    ekologické zemědělství (EZ): • V roce podání žádosti nebo v předchozím roce výměra </a:t>
            </a:r>
          </a:p>
          <a:p>
            <a:r>
              <a:rPr lang="cs-CZ" dirty="0"/>
              <a:t>    zlepšujících plodin (dle přílohy č. 19 NV) na dané ploše dosahuje minimálně 50 % z </a:t>
            </a:r>
          </a:p>
          <a:p>
            <a:r>
              <a:rPr lang="cs-CZ" dirty="0"/>
              <a:t>    dvojnásobku výměry plodiny se středním stupněm ochranného vlivu vegetace pěstované v  </a:t>
            </a:r>
          </a:p>
          <a:p>
            <a:r>
              <a:rPr lang="cs-CZ" dirty="0"/>
              <a:t>    roce podání žádosti.</a:t>
            </a:r>
          </a:p>
        </p:txBody>
      </p:sp>
    </p:spTree>
    <p:extLst>
      <p:ext uri="{BB962C8B-B14F-4D97-AF65-F5344CB8AC3E}">
        <p14:creationId xmlns:p14="http://schemas.microsoft.com/office/powerpoint/2010/main" val="722906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F05D10-B4B8-886C-179B-087EF67ED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6449.tif">
            <a:extLst>
              <a:ext uri="{FF2B5EF4-FFF2-40B4-BE49-F238E27FC236}">
                <a16:creationId xmlns:a16="http://schemas.microsoft.com/office/drawing/2014/main" id="{FA0FDEE8-B9CB-C43E-6013-579327A9D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" y="-24"/>
            <a:ext cx="1770059" cy="1368000"/>
          </a:xfrm>
          <a:prstGeom prst="rect">
            <a:avLst/>
          </a:prstGeom>
        </p:spPr>
      </p:pic>
      <p:pic>
        <p:nvPicPr>
          <p:cNvPr id="3" name="Obrázek 2" descr="DSC06074.tif">
            <a:extLst>
              <a:ext uri="{FF2B5EF4-FFF2-40B4-BE49-F238E27FC236}">
                <a16:creationId xmlns:a16="http://schemas.microsoft.com/office/drawing/2014/main" id="{03A5879D-B26B-A5BE-E36D-B59355156E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649" y="-16523"/>
            <a:ext cx="1764000" cy="1400823"/>
          </a:xfrm>
          <a:prstGeom prst="rect">
            <a:avLst/>
          </a:prstGeom>
        </p:spPr>
      </p:pic>
      <p:pic>
        <p:nvPicPr>
          <p:cNvPr id="4" name="Obrázek 3" descr="DSC05910.tif">
            <a:extLst>
              <a:ext uri="{FF2B5EF4-FFF2-40B4-BE49-F238E27FC236}">
                <a16:creationId xmlns:a16="http://schemas.microsoft.com/office/drawing/2014/main" id="{CB614300-06AA-BE22-DE41-66582D61FD4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-2696"/>
          <a:stretch>
            <a:fillRect/>
          </a:stretch>
        </p:blipFill>
        <p:spPr>
          <a:xfrm>
            <a:off x="3460750" y="0"/>
            <a:ext cx="1693327" cy="1368000"/>
          </a:xfrm>
          <a:prstGeom prst="rect">
            <a:avLst/>
          </a:prstGeom>
        </p:spPr>
      </p:pic>
      <p:pic>
        <p:nvPicPr>
          <p:cNvPr id="6" name="Obrázek 5" descr="DSC08225 b cb.jpg">
            <a:extLst>
              <a:ext uri="{FF2B5EF4-FFF2-40B4-BE49-F238E27FC236}">
                <a16:creationId xmlns:a16="http://schemas.microsoft.com/office/drawing/2014/main" id="{28EE9EC9-1C3C-5F5A-305F-F508FB0BB8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9850" y="0"/>
            <a:ext cx="1718113" cy="1368000"/>
          </a:xfrm>
          <a:prstGeom prst="rect">
            <a:avLst/>
          </a:prstGeom>
        </p:spPr>
      </p:pic>
      <p:pic>
        <p:nvPicPr>
          <p:cNvPr id="7" name="Obrázek 6" descr="DSC08116 m gamma.tif">
            <a:extLst>
              <a:ext uri="{FF2B5EF4-FFF2-40B4-BE49-F238E27FC236}">
                <a16:creationId xmlns:a16="http://schemas.microsoft.com/office/drawing/2014/main" id="{51584063-2C09-714D-06D6-312AE90839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8950" y="0"/>
            <a:ext cx="2305050" cy="1368000"/>
          </a:xfrm>
          <a:prstGeom prst="rect">
            <a:avLst/>
          </a:prstGeom>
        </p:spPr>
      </p:pic>
      <p:pic>
        <p:nvPicPr>
          <p:cNvPr id="15" name="Obrázek 14" descr="DSC01624.jpg">
            <a:extLst>
              <a:ext uri="{FF2B5EF4-FFF2-40B4-BE49-F238E27FC236}">
                <a16:creationId xmlns:a16="http://schemas.microsoft.com/office/drawing/2014/main" id="{EC6AF6E8-E5F0-5DB3-F7FE-7D831C168D1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339850"/>
            <a:ext cx="9144000" cy="160140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DE3C1F-868E-19EE-9491-5D3201869E80}"/>
              </a:ext>
            </a:extLst>
          </p:cNvPr>
          <p:cNvSpPr txBox="1"/>
          <p:nvPr/>
        </p:nvSpPr>
        <p:spPr>
          <a:xfrm>
            <a:off x="-18" y="1339850"/>
            <a:ext cx="9181725" cy="68634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2800" b="1" dirty="0"/>
              <a:t>Hlavní změny v DZES 5, vývoj situace</a:t>
            </a:r>
          </a:p>
          <a:p>
            <a:pPr algn="ctr"/>
            <a:endParaRPr lang="cs-CZ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DZES 5 - max. ztráta půdy 17 </a:t>
            </a:r>
            <a:r>
              <a:rPr lang="cs-CZ" sz="2800" dirty="0" err="1"/>
              <a:t>t.ha.rok</a:t>
            </a:r>
            <a:endParaRPr lang="cs-CZ" sz="2800" dirty="0"/>
          </a:p>
          <a:p>
            <a:pPr lvl="1"/>
            <a:endParaRPr lang="cs-CZ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200" dirty="0"/>
              <a:t>Protierozní vyhláška pro r.2025  - </a:t>
            </a:r>
            <a:r>
              <a:rPr lang="cs-CZ" sz="3200" b="1" dirty="0"/>
              <a:t>9.9.2.t.ha.rok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200" b="1" dirty="0"/>
              <a:t>PPV</a:t>
            </a:r>
            <a:r>
              <a:rPr lang="cs-CZ" sz="3200" dirty="0"/>
              <a:t> – soulad PEV a DZES - </a:t>
            </a:r>
            <a:r>
              <a:rPr lang="cs-CZ" sz="3200" b="1" dirty="0"/>
              <a:t>9.9.2. do DZES 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b="1" dirty="0"/>
              <a:t>Aktuálně ? …(minimální požadavky)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pPr lvl="1"/>
            <a:endParaRPr lang="cs-CZ" sz="1400" b="1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5817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9AABED-B632-31B8-BB1A-2FB2A21A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91FDB86-305F-BB50-909F-84BC75C4CB3C}"/>
              </a:ext>
            </a:extLst>
          </p:cNvPr>
          <p:cNvSpPr txBox="1"/>
          <p:nvPr/>
        </p:nvSpPr>
        <p:spPr>
          <a:xfrm>
            <a:off x="-19990" y="44624"/>
            <a:ext cx="91639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 </a:t>
            </a:r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Specifická </a:t>
            </a:r>
            <a:r>
              <a:rPr lang="cs-CZ" sz="2400" b="1" dirty="0" err="1"/>
              <a:t>půdoochranná</a:t>
            </a:r>
            <a:r>
              <a:rPr lang="cs-CZ" sz="2400" b="1" dirty="0"/>
              <a:t> technologie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• POT navržena pro konkrétní pozemek</a:t>
            </a:r>
          </a:p>
          <a:p>
            <a:r>
              <a:rPr lang="cs-CZ" dirty="0"/>
              <a:t> • Potvrzení odbornou institucí</a:t>
            </a:r>
          </a:p>
        </p:txBody>
      </p:sp>
    </p:spTree>
    <p:extLst>
      <p:ext uri="{BB962C8B-B14F-4D97-AF65-F5344CB8AC3E}">
        <p14:creationId xmlns:p14="http://schemas.microsoft.com/office/powerpoint/2010/main" val="11555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D2065AE-2A4E-514E-97F6-F014D065DAA9}"/>
              </a:ext>
            </a:extLst>
          </p:cNvPr>
          <p:cNvSpPr txBox="1"/>
          <p:nvPr/>
        </p:nvSpPr>
        <p:spPr>
          <a:xfrm>
            <a:off x="0" y="-27384"/>
            <a:ext cx="9144000" cy="707886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2400" b="1" dirty="0"/>
              <a:t>Přehled minimálních parametrů </a:t>
            </a:r>
            <a:r>
              <a:rPr lang="cs-CZ" sz="2400" b="1" dirty="0" err="1"/>
              <a:t>půdoochranných</a:t>
            </a:r>
            <a:r>
              <a:rPr lang="cs-CZ" sz="2400" b="1" dirty="0"/>
              <a:t> technologií, které jsou vhodné pro plodiny se středním stupněm ochranného vlivu vegetace na mírně erozně ohrožené plochách s vyšším rizikem </a:t>
            </a:r>
            <a:r>
              <a:rPr lang="cs-CZ" sz="2400" b="1" dirty="0">
                <a:solidFill>
                  <a:srgbClr val="C00000"/>
                </a:solidFill>
              </a:rPr>
              <a:t>(SOF na MEO VR) </a:t>
            </a:r>
          </a:p>
          <a:p>
            <a:endParaRPr lang="cs-CZ" sz="2400" b="1" dirty="0"/>
          </a:p>
          <a:p>
            <a:r>
              <a:rPr lang="cs-CZ" b="1" dirty="0"/>
              <a:t>Plodiny se středním stupněm ochranného vlivu vegetace plochy MEO VR jsou: 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bob, jarní obilniny</a:t>
            </a:r>
            <a:r>
              <a:rPr lang="cs-CZ" dirty="0"/>
              <a:t>, s výjimkou kukuřice a čiroku, </a:t>
            </a:r>
            <a:r>
              <a:rPr lang="cs-CZ" b="1" dirty="0"/>
              <a:t>nebo řepka</a:t>
            </a:r>
            <a:r>
              <a:rPr lang="cs-CZ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u="sng" dirty="0">
                <a:solidFill>
                  <a:srgbClr val="FF0000"/>
                </a:solidFill>
              </a:rPr>
              <a:t>Ozimé obilniny</a:t>
            </a:r>
            <a:r>
              <a:rPr lang="cs-CZ" b="1" u="sng" dirty="0"/>
              <a:t> jsou z povinností </a:t>
            </a:r>
            <a:r>
              <a:rPr lang="cs-CZ" b="1" u="sng" dirty="0" err="1"/>
              <a:t>půdochranných</a:t>
            </a:r>
            <a:r>
              <a:rPr lang="cs-CZ" b="1" u="sng" dirty="0"/>
              <a:t> technologií na ploše MEO. VR vyjmuty a nezapočítávají se do ploch souvislé plochy plodiny se středním stupněm ochranného vlivu vegetace!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/>
              <a:t>Pozor na definici souvislé plochy a pozice řepky a obilnin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u="sng" dirty="0"/>
              <a:t>?? Zaorávka ozimu – nutno řešit Vyšší moc (? 10 ha plodiny SEO 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u="sng" dirty="0">
                <a:solidFill>
                  <a:srgbClr val="FF0000"/>
                </a:solidFill>
              </a:rPr>
              <a:t>POZOR JARNÍ OBILNINY – SOUČET S ŘEPKOU!  – VIZ ABSENCE ŘEPKA JAKO SOF.X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Důležité upozornění: </a:t>
            </a:r>
            <a:r>
              <a:rPr lang="cs-CZ" dirty="0"/>
              <a:t>Lze použít i všechna </a:t>
            </a:r>
            <a:r>
              <a:rPr lang="cs-CZ" dirty="0" err="1"/>
              <a:t>půdoochranná</a:t>
            </a:r>
            <a:r>
              <a:rPr lang="cs-CZ" dirty="0"/>
              <a:t> opatření pro plodiny se středním stupněm ochranného vlivu vegetace na silně erozně ohrožené ploše.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4801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11C80E-3B23-362C-AC31-0B15E08FA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B862467-79E4-1A68-DD4B-6E4C8F1B3883}"/>
              </a:ext>
            </a:extLst>
          </p:cNvPr>
          <p:cNvSpPr txBox="1"/>
          <p:nvPr/>
        </p:nvSpPr>
        <p:spPr>
          <a:xfrm>
            <a:off x="0" y="-27384"/>
            <a:ext cx="9144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Vytvoření zasakovacích, ochranných, </a:t>
            </a:r>
            <a:r>
              <a:rPr lang="cs-CZ" sz="2400" b="1" dirty="0" err="1"/>
              <a:t>předělovacích</a:t>
            </a:r>
            <a:r>
              <a:rPr lang="cs-CZ" sz="2400" b="1" dirty="0"/>
              <a:t> pásů, případně obsevů, osetých plodinou s vysokou ochranou funkcí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Maximální plocha plodiny: 15 hektarů </a:t>
            </a:r>
          </a:p>
          <a:p>
            <a:r>
              <a:rPr lang="cs-CZ" dirty="0"/>
              <a:t>• Minimální strojově obhospodařovatelná šíře pásu: 3 metry </a:t>
            </a:r>
          </a:p>
          <a:p>
            <a:r>
              <a:rPr lang="cs-CZ" dirty="0"/>
              <a:t>• Předělení plochy plodiny s možností manipulačního přejezdu </a:t>
            </a:r>
          </a:p>
          <a:p>
            <a:r>
              <a:rPr lang="cs-CZ" dirty="0"/>
              <a:t>• Plodina s vysokou ochrannou funkcí (např. jetel, trávy)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Zakládat pásy po vrstevnici </a:t>
            </a:r>
          </a:p>
          <a:p>
            <a:r>
              <a:rPr lang="cs-CZ" dirty="0"/>
              <a:t> • Pás by měl protínat minimálně 70 % odtokových linií dle LPIS </a:t>
            </a:r>
          </a:p>
          <a:p>
            <a:r>
              <a:rPr lang="cs-CZ" dirty="0"/>
              <a:t> • Doporučená minimální šířka pásu je 22 metrů </a:t>
            </a:r>
          </a:p>
        </p:txBody>
      </p:sp>
    </p:spTree>
    <p:extLst>
      <p:ext uri="{BB962C8B-B14F-4D97-AF65-F5344CB8AC3E}">
        <p14:creationId xmlns:p14="http://schemas.microsoft.com/office/powerpoint/2010/main" val="2087488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2CC673-1B33-AEE8-6FB2-7E5448446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3C6E781-88D4-F9D9-9095-50972572BC3C}"/>
              </a:ext>
            </a:extLst>
          </p:cNvPr>
          <p:cNvSpPr txBox="1"/>
          <p:nvPr/>
        </p:nvSpPr>
        <p:spPr>
          <a:xfrm>
            <a:off x="0" y="-27384"/>
            <a:ext cx="9144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Zakládání do ochranné plodiny nebo rostlinných zbytků – přímé setí nebo provedení podmítky bez následné orby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• Vizuálně prokazatelné rostlinné zbytky </a:t>
            </a:r>
          </a:p>
          <a:p>
            <a:r>
              <a:rPr lang="cs-CZ" dirty="0"/>
              <a:t>• Před založením hlavní plodiny není provedena orba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GT foto před nebo během setí, podpůrně lze v případě podmítky prokázat evidenčně </a:t>
            </a:r>
          </a:p>
          <a:p>
            <a:r>
              <a:rPr lang="cs-CZ" dirty="0"/>
              <a:t>   zapravení rostlinných zbytků </a:t>
            </a:r>
          </a:p>
          <a:p>
            <a:r>
              <a:rPr lang="cs-CZ" dirty="0"/>
              <a:t> • V případě zakládání porostu do ochranné plodiny doporučujeme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23435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9BD737-EF36-56A4-E3E1-6977EAAF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027677F-029C-4BE9-F5F3-95222048CFC3}"/>
              </a:ext>
            </a:extLst>
          </p:cNvPr>
          <p:cNvSpPr txBox="1"/>
          <p:nvPr/>
        </p:nvSpPr>
        <p:spPr>
          <a:xfrm>
            <a:off x="0" y="-27384"/>
            <a:ext cx="914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dirty="0"/>
          </a:p>
          <a:p>
            <a:pPr algn="ctr"/>
            <a:endParaRPr lang="cs-CZ" sz="2400" dirty="0"/>
          </a:p>
          <a:p>
            <a:pPr algn="ctr"/>
            <a:r>
              <a:rPr lang="cs-CZ" sz="2400" b="1" dirty="0"/>
              <a:t>Pásové zpracování půdy – </a:t>
            </a:r>
            <a:r>
              <a:rPr lang="cs-CZ" sz="2400" b="1" dirty="0" err="1"/>
              <a:t>strip-till</a:t>
            </a:r>
            <a:r>
              <a:rPr lang="cs-CZ" sz="2400" b="1" dirty="0"/>
              <a:t>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Vizuálně prokazatelné pásové zpracování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Směr pásů: ideálně po vrstevnici </a:t>
            </a:r>
          </a:p>
          <a:p>
            <a:r>
              <a:rPr lang="cs-CZ" dirty="0"/>
              <a:t> • Šířka zpracovaných pásů: maximálně 30 cm</a:t>
            </a:r>
          </a:p>
          <a:p>
            <a:r>
              <a:rPr lang="cs-CZ" dirty="0"/>
              <a:t> • Podíl nezpracované půdy: minimálně 60 % plochy pozemku </a:t>
            </a:r>
          </a:p>
          <a:p>
            <a:r>
              <a:rPr lang="cs-CZ" dirty="0"/>
              <a:t> • Pokryvnost nezpracované půdy rostlinnými zbytky do vzcházení porostu</a:t>
            </a:r>
          </a:p>
        </p:txBody>
      </p:sp>
    </p:spTree>
    <p:extLst>
      <p:ext uri="{BB962C8B-B14F-4D97-AF65-F5344CB8AC3E}">
        <p14:creationId xmlns:p14="http://schemas.microsoft.com/office/powerpoint/2010/main" val="3893157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BBF8F05-6A35-456D-6B31-9F6848B79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28C3CD6-157B-A943-C8FF-498DA2B4F669}"/>
              </a:ext>
            </a:extLst>
          </p:cNvPr>
          <p:cNvSpPr txBox="1"/>
          <p:nvPr/>
        </p:nvSpPr>
        <p:spPr>
          <a:xfrm>
            <a:off x="0" y="-27384"/>
            <a:ext cx="9144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Zakládání porostu s pomocnou plodinou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Deklarace pomocné plodiny v jednotné žádosti </a:t>
            </a:r>
          </a:p>
          <a:p>
            <a:r>
              <a:rPr lang="cs-CZ" dirty="0"/>
              <a:t>• Vizuálně prokazatelné </a:t>
            </a:r>
          </a:p>
          <a:p>
            <a:r>
              <a:rPr lang="cs-CZ" dirty="0"/>
              <a:t>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Hlavní plodina se pěstuje souběžně s pomocnou plodinou založenou do meziřádku nebo v </a:t>
            </a:r>
          </a:p>
          <a:p>
            <a:r>
              <a:rPr lang="cs-CZ" dirty="0"/>
              <a:t>  ploše</a:t>
            </a:r>
          </a:p>
          <a:p>
            <a:r>
              <a:rPr lang="cs-CZ" dirty="0"/>
              <a:t> • Po vzejití hlavní plodiny je vizuálně prokazatelný porost pomocné plodiny nebo její zbytky</a:t>
            </a:r>
          </a:p>
          <a:p>
            <a:r>
              <a:rPr lang="cs-CZ" dirty="0"/>
              <a:t>  </a:t>
            </a:r>
          </a:p>
          <a:p>
            <a:r>
              <a:rPr lang="cs-CZ" dirty="0"/>
              <a:t>  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3013623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4FF5C7-73D7-A051-DF96-A17566B8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BBAD5BB-897C-57A9-6F19-D4BD82645C31}"/>
              </a:ext>
            </a:extLst>
          </p:cNvPr>
          <p:cNvSpPr txBox="1"/>
          <p:nvPr/>
        </p:nvSpPr>
        <p:spPr>
          <a:xfrm>
            <a:off x="0" y="-27384"/>
            <a:ext cx="9144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Podsev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Deklarace plodiny v podsevu v jednotné žádosti </a:t>
            </a:r>
          </a:p>
          <a:p>
            <a:r>
              <a:rPr lang="cs-CZ" dirty="0"/>
              <a:t>• Vizuálně prokazatelné </a:t>
            </a:r>
          </a:p>
          <a:p>
            <a:r>
              <a:rPr lang="cs-CZ" dirty="0"/>
              <a:t>• Ověření v terénu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Pro příklad dobré praxe doporučujeme zvážit tyto postupy hospodaření, které  </a:t>
            </a:r>
          </a:p>
          <a:p>
            <a:r>
              <a:rPr lang="cs-CZ" b="1" dirty="0"/>
              <a:t>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Plodiny doporučujeme pěstovat s podsevem jetelovin, travních směsí nebo jetelotravní směsí </a:t>
            </a:r>
          </a:p>
          <a:p>
            <a:r>
              <a:rPr lang="cs-CZ" dirty="0"/>
              <a:t> • Termín výsevu nejpozději společně s hlavní plodinou</a:t>
            </a:r>
          </a:p>
          <a:p>
            <a:r>
              <a:rPr lang="cs-CZ" dirty="0"/>
              <a:t> •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3206587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8F92C5B-C569-9F30-FEC6-B95C9CB4D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A626AAA-A8FF-2712-D80A-4029E7743443}"/>
              </a:ext>
            </a:extLst>
          </p:cNvPr>
          <p:cNvSpPr txBox="1"/>
          <p:nvPr/>
        </p:nvSpPr>
        <p:spPr>
          <a:xfrm>
            <a:off x="0" y="-27384"/>
            <a:ext cx="9144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Pěstování obilovin ve směsi s luskovinami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Minimální podíl luskoviny: 50 % v porostu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Doporučená šířka řádku max. 16 cm</a:t>
            </a:r>
          </a:p>
        </p:txBody>
      </p:sp>
    </p:spTree>
    <p:extLst>
      <p:ext uri="{BB962C8B-B14F-4D97-AF65-F5344CB8AC3E}">
        <p14:creationId xmlns:p14="http://schemas.microsoft.com/office/powerpoint/2010/main" val="4120141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70B862-5091-D0FF-93A0-A15C3101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D13483D-8E02-F5FD-5B5C-83F1C01B392E}"/>
              </a:ext>
            </a:extLst>
          </p:cNvPr>
          <p:cNvSpPr txBox="1"/>
          <p:nvPr/>
        </p:nvSpPr>
        <p:spPr>
          <a:xfrm>
            <a:off x="0" y="-27384"/>
            <a:ext cx="9144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Hloubkové kypření pro řepku, bob, obilniny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 • Hloubka: minimálně 25 centimetrů </a:t>
            </a:r>
          </a:p>
          <a:p>
            <a:r>
              <a:rPr lang="cs-CZ" dirty="0"/>
              <a:t> • Hlášení POT z prostředí Portálu farmáře po jejím provedení, a </a:t>
            </a:r>
            <a:r>
              <a:rPr lang="cs-CZ" b="1" dirty="0"/>
              <a:t>to nejpozději do 15. 5. pro </a:t>
            </a:r>
          </a:p>
          <a:p>
            <a:r>
              <a:rPr lang="cs-CZ" b="1" dirty="0"/>
              <a:t>    případ jarních plodin a do 15.11. pro případ ozimých plodin. </a:t>
            </a:r>
          </a:p>
          <a:p>
            <a:endParaRPr lang="cs-CZ" b="1" dirty="0"/>
          </a:p>
          <a:p>
            <a:r>
              <a:rPr lang="cs-CZ" b="1" dirty="0"/>
              <a:t> Hlášení obsahuje: </a:t>
            </a:r>
          </a:p>
          <a:p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mapový čtverec a identifikační číslo DPB (případně zemědělské parcely, pokud byla POT aplikována na části DPB),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identifikace plodiny a termín provedení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Pro příklad dobré praxe doporučujeme zvážit tyto postupy hospodaření, které </a:t>
            </a:r>
          </a:p>
          <a:p>
            <a:r>
              <a:rPr lang="cs-CZ" b="1" dirty="0"/>
              <a:t> 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Hloubkové kypření celého půdního profilu do minimální hloubky 25 centimetrů</a:t>
            </a:r>
          </a:p>
        </p:txBody>
      </p:sp>
    </p:spTree>
    <p:extLst>
      <p:ext uri="{BB962C8B-B14F-4D97-AF65-F5344CB8AC3E}">
        <p14:creationId xmlns:p14="http://schemas.microsoft.com/office/powerpoint/2010/main" val="1762934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1CD9A00-6396-8868-44DF-D4C7FC09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486A86F-0785-5B91-143C-85CE80967722}"/>
              </a:ext>
            </a:extLst>
          </p:cNvPr>
          <p:cNvSpPr txBox="1"/>
          <p:nvPr/>
        </p:nvSpPr>
        <p:spPr>
          <a:xfrm>
            <a:off x="0" y="44624"/>
            <a:ext cx="914400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 </a:t>
            </a:r>
            <a:r>
              <a:rPr lang="cs-CZ" sz="2400" b="1" dirty="0"/>
              <a:t>Aplikace organické hmoty</a:t>
            </a:r>
          </a:p>
          <a:p>
            <a:r>
              <a:rPr lang="cs-CZ" dirty="0"/>
              <a:t> </a:t>
            </a:r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Aplikace v hospodářském roce k hlavní plodině nebo meziplodině bezprostředně předcházející </a:t>
            </a:r>
          </a:p>
          <a:p>
            <a:r>
              <a:rPr lang="cs-CZ" dirty="0"/>
              <a:t>  hlavní plodně </a:t>
            </a:r>
          </a:p>
          <a:p>
            <a:r>
              <a:rPr lang="cs-CZ" dirty="0"/>
              <a:t>• Tuhá statková hnojiva (mimo drůbežích, aplikovaných samostatně) nebo tuhá organická hnojiva </a:t>
            </a:r>
          </a:p>
          <a:p>
            <a:r>
              <a:rPr lang="cs-CZ" dirty="0"/>
              <a:t>  v minimální dávce 25 tun na hektar </a:t>
            </a:r>
          </a:p>
          <a:p>
            <a:r>
              <a:rPr lang="cs-CZ" dirty="0"/>
              <a:t>• Kejda nebo digestát v minimální dávce 15 tun ha hektar </a:t>
            </a:r>
            <a:r>
              <a:rPr lang="cs-CZ" b="1" dirty="0">
                <a:solidFill>
                  <a:srgbClr val="FF0000"/>
                </a:solidFill>
              </a:rPr>
              <a:t>v kombinaci se slámou nebo </a:t>
            </a:r>
          </a:p>
          <a:p>
            <a:r>
              <a:rPr lang="cs-CZ" b="1" dirty="0">
                <a:solidFill>
                  <a:srgbClr val="FF0000"/>
                </a:solidFill>
              </a:rPr>
              <a:t>  zeleným hnojením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b="1" dirty="0"/>
              <a:t>Tuhá hnojiva splňující požadavky POT: </a:t>
            </a:r>
            <a:endParaRPr lang="cs-CZ" dirty="0"/>
          </a:p>
          <a:p>
            <a:r>
              <a:rPr lang="cs-CZ" dirty="0"/>
              <a:t>• tuhá statková hnojiva z chovů hospodářských zvířat: hnůj, separát kejdy, drůbeží trus s </a:t>
            </a:r>
          </a:p>
          <a:p>
            <a:r>
              <a:rPr lang="cs-CZ" dirty="0"/>
              <a:t>  podestýlkou nebo bez podestýlky pouze ve směsi s hnojem, příp. separátem kejdy </a:t>
            </a:r>
          </a:p>
          <a:p>
            <a:r>
              <a:rPr lang="cs-CZ" dirty="0"/>
              <a:t>• tuhá organická hnojiva: kompost, separát digestátu, tuhý digestát (z kontejnerových BPS) • </a:t>
            </a:r>
          </a:p>
          <a:p>
            <a:r>
              <a:rPr lang="cs-CZ" dirty="0"/>
              <a:t>  Povinná evidence hnojení včetně slámy a zeleného hnojení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</a:t>
            </a:r>
            <a:r>
              <a:rPr lang="cs-CZ" dirty="0"/>
              <a:t>: </a:t>
            </a:r>
          </a:p>
          <a:p>
            <a:r>
              <a:rPr lang="cs-CZ" dirty="0"/>
              <a:t>• Maximálně 10 hektarů souvislé plochy jedné plodiny </a:t>
            </a:r>
          </a:p>
          <a:p>
            <a:r>
              <a:rPr lang="cs-CZ" dirty="0"/>
              <a:t>  </a:t>
            </a:r>
            <a:r>
              <a:rPr lang="cs-CZ" b="1" dirty="0"/>
              <a:t>Doplňující informace</a:t>
            </a:r>
            <a:r>
              <a:rPr lang="cs-CZ" dirty="0"/>
              <a:t>: </a:t>
            </a:r>
          </a:p>
          <a:p>
            <a:r>
              <a:rPr lang="cs-CZ" dirty="0"/>
              <a:t>• Dodání dávky organické hmoty je nutné i tehdy, pokud před </a:t>
            </a:r>
          </a:p>
          <a:p>
            <a:r>
              <a:rPr lang="cs-CZ" dirty="0"/>
              <a:t>  založením porostu byla meziplodina (bude-li předcházet hlavní plodině meziplodina, nebude </a:t>
            </a:r>
          </a:p>
          <a:p>
            <a:r>
              <a:rPr lang="cs-CZ" dirty="0"/>
              <a:t>  brán na meziplodinu ohled) </a:t>
            </a:r>
            <a:r>
              <a:rPr lang="cs-CZ" b="1" i="1" dirty="0">
                <a:solidFill>
                  <a:srgbClr val="FF0000"/>
                </a:solidFill>
              </a:rPr>
              <a:t> !  Meziplodina před hlavní plodinou se nepočítá jako náhrada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  organické hmoty</a:t>
            </a:r>
          </a:p>
        </p:txBody>
      </p:sp>
    </p:spTree>
    <p:extLst>
      <p:ext uri="{BB962C8B-B14F-4D97-AF65-F5344CB8AC3E}">
        <p14:creationId xmlns:p14="http://schemas.microsoft.com/office/powerpoint/2010/main" val="41307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F5931A-D8C6-EE79-D6C7-5028E22A5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0399D6A-D52D-6B25-7837-210E3CB06902}"/>
              </a:ext>
            </a:extLst>
          </p:cNvPr>
          <p:cNvSpPr txBox="1"/>
          <p:nvPr/>
        </p:nvSpPr>
        <p:spPr>
          <a:xfrm>
            <a:off x="-18863" y="0"/>
            <a:ext cx="9181725" cy="82484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endParaRPr lang="cs-CZ" sz="3200" b="1" dirty="0"/>
          </a:p>
          <a:p>
            <a:pPr algn="ctr"/>
            <a:r>
              <a:rPr lang="cs-CZ" sz="3200" b="1" dirty="0"/>
              <a:t> Původní SP a změny </a:t>
            </a:r>
          </a:p>
          <a:p>
            <a:pPr algn="ctr"/>
            <a:endParaRPr lang="cs-CZ" sz="3200" b="1" dirty="0"/>
          </a:p>
          <a:p>
            <a:pPr algn="ctr"/>
            <a:endParaRPr lang="cs-CZ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Max. plocha plodiny na SEO.DPB 10 ha </a:t>
            </a:r>
          </a:p>
          <a:p>
            <a:pPr lvl="1"/>
            <a:endParaRPr lang="cs-CZ" sz="2400" b="1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Svažité pozemky stejná plodina </a:t>
            </a:r>
            <a:r>
              <a:rPr lang="cs-CZ" sz="2400" b="1" u="sng" dirty="0">
                <a:solidFill>
                  <a:srgbClr val="FF0000"/>
                </a:solidFill>
              </a:rPr>
              <a:t>1x za 3 roky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u="sng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Všechny pozemky zákaz plodiny po plodině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/>
              <a:t>Ozim a jařina stejného druhu = stejná plodina DZES 7</a:t>
            </a:r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lvl="1"/>
            <a:endParaRPr lang="cs-CZ" sz="2400" b="1" dirty="0">
              <a:solidFill>
                <a:srgbClr val="C00000"/>
              </a:solidFill>
            </a:endParaRPr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lvl="1"/>
            <a:endParaRPr lang="cs-CZ" sz="2800" b="1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233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56535FE-A645-0934-3223-D9434259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CAC0F96-F84E-493B-AC06-290CCD592FAA}"/>
              </a:ext>
            </a:extLst>
          </p:cNvPr>
          <p:cNvSpPr txBox="1"/>
          <p:nvPr/>
        </p:nvSpPr>
        <p:spPr>
          <a:xfrm>
            <a:off x="0" y="-27384"/>
            <a:ext cx="9144000" cy="73866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Osevní sled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Kontrolovaným parametrem ze strany SZIF je kontrola v LPIS dle deklarovaného osevu z předchozích JŽ, kontrola aktuální pěstované plodiny v terénu.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algn="ctr"/>
            <a:r>
              <a:rPr lang="cs-CZ" b="1" dirty="0"/>
              <a:t> POT Osevní sled pro plodiny se středním stupněm ochranného vlivu vegetace na MEO VR: 33 % zlepšujících plodin: </a:t>
            </a:r>
          </a:p>
          <a:p>
            <a:r>
              <a:rPr lang="cs-CZ" dirty="0"/>
              <a:t>• V období aktuálního roku + předchozích 5 let (celkem 6 let) musí být evidováno minimálně 33  </a:t>
            </a:r>
          </a:p>
          <a:p>
            <a:r>
              <a:rPr lang="cs-CZ" dirty="0"/>
              <a:t>  % zlepšujících plodin podle přílohy č. 19 </a:t>
            </a:r>
          </a:p>
          <a:p>
            <a:endParaRPr lang="cs-CZ" dirty="0"/>
          </a:p>
          <a:p>
            <a:r>
              <a:rPr lang="cs-CZ" b="1" dirty="0"/>
              <a:t>Výpočet: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souhrnná výměra zlepšujících plodin musí být alespoň 33 % z 6násobku výměry plodiny se středním ochranným vlivem pěstované v roce podání žádosti (ozimé obilniny se nezapočítávají) </a:t>
            </a:r>
          </a:p>
          <a:p>
            <a:endParaRPr lang="cs-CZ" dirty="0"/>
          </a:p>
          <a:p>
            <a:r>
              <a:rPr lang="cs-CZ" b="1" dirty="0"/>
              <a:t>Režim pro ekologické zemědělství (EZ):</a:t>
            </a:r>
          </a:p>
          <a:p>
            <a:r>
              <a:rPr lang="cs-CZ" dirty="0"/>
              <a:t> • Výjimka:</a:t>
            </a:r>
          </a:p>
          <a:p>
            <a:r>
              <a:rPr lang="cs-CZ" dirty="0"/>
              <a:t>   Ozimé obilniny se nezapočítávají </a:t>
            </a:r>
          </a:p>
          <a:p>
            <a:r>
              <a:rPr lang="cs-CZ" dirty="0"/>
              <a:t>• Podmínka je splněna, pokud výměra zlepšujících plodin (dle přílohy č. 19 NV) evidovaných v </a:t>
            </a:r>
          </a:p>
          <a:p>
            <a:r>
              <a:rPr lang="cs-CZ" dirty="0"/>
              <a:t>   aktuálním nebo předchozím roce dosahuje alespoň 50 % dvojnásobku výměry plodiny se </a:t>
            </a:r>
          </a:p>
          <a:p>
            <a:r>
              <a:rPr lang="cs-CZ" dirty="0"/>
              <a:t>   středním stupněm ochranného vlivu vegetace (v roce podání žádosti).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6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5BDE72-AACA-B05D-A244-171A40BB7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E39A82B-8089-DC4E-2251-D3D405EDC70A}"/>
              </a:ext>
            </a:extLst>
          </p:cNvPr>
          <p:cNvSpPr txBox="1"/>
          <p:nvPr/>
        </p:nvSpPr>
        <p:spPr>
          <a:xfrm>
            <a:off x="0" y="-99392"/>
            <a:ext cx="91440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Přehled minimálních parametrů </a:t>
            </a:r>
            <a:r>
              <a:rPr lang="cs-CZ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půdoochranných</a:t>
            </a: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technologií, které jsou vhodné pro plodiny s nízkým stupněm ochranného vlivu vegetace na mírně erozně ohrožených pozemcích s vyšším rizikem </a:t>
            </a:r>
            <a:r>
              <a:rPr lang="cs-CZ" sz="2400" b="1" dirty="0">
                <a:solidFill>
                  <a:srgbClr val="FFC000"/>
                </a:solidFill>
              </a:rPr>
              <a:t>(NOF na MEO VR) </a:t>
            </a:r>
          </a:p>
          <a:p>
            <a:endParaRPr lang="cs-CZ" sz="24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00FF00"/>
              </a:highlight>
            </a:endParaRPr>
          </a:p>
          <a:p>
            <a:pPr algn="ctr"/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Vytvoření zasakovacích, ochranných, </a:t>
            </a:r>
            <a:r>
              <a:rPr 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předělovacích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pásů, případně obsevů, osetých plodinou s vysokou ochrannou funkcí nebo ozimou obilninou </a:t>
            </a:r>
          </a:p>
          <a:p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Minimální požadavky: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Maximální plocha plodiny: 15 hektarů 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Minimální strojově obhospodařovatelná šíře pásu: 3 metry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Předělení plochy plodiny s možností manipulačního přejezdu 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</a:t>
            </a:r>
            <a:r>
              <a:rPr lang="cs-CZ" b="1" u="sng" dirty="0">
                <a:solidFill>
                  <a:srgbClr val="FF0000"/>
                </a:solidFill>
              </a:rPr>
              <a:t>Plodina s vysokou ochrannou funkcí/ozimou obilninou (NE ŘEPKA !)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 příklad dobré praxe doporučujeme zvážit tyto postupy hospodaření, které nejsou závazné a jejich nesplnění nepodléhá sankcím: </a:t>
            </a:r>
          </a:p>
          <a:p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• Zakládat pásy po vrstevnici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• Pás by měl protínat minimálně 70 % odtokových linií dle LPIS 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• Doporučená minimální šířka pásu je 22 metrů</a:t>
            </a:r>
          </a:p>
        </p:txBody>
      </p:sp>
    </p:spTree>
    <p:extLst>
      <p:ext uri="{BB962C8B-B14F-4D97-AF65-F5344CB8AC3E}">
        <p14:creationId xmlns:p14="http://schemas.microsoft.com/office/powerpoint/2010/main" val="3115610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8AB8AA9-B777-71F9-7E85-2BED4BB2F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0E506C1-A4EC-A5C2-33A0-13F17B2FD4D9}"/>
              </a:ext>
            </a:extLst>
          </p:cNvPr>
          <p:cNvSpPr txBox="1"/>
          <p:nvPr/>
        </p:nvSpPr>
        <p:spPr>
          <a:xfrm>
            <a:off x="0" y="188640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r>
              <a:rPr lang="cs-CZ" sz="2400" b="1" dirty="0"/>
              <a:t>Zakládání do ochranné plodiny nebo rostlinných zbytků – přímé setí nebo provedení podmítky bez následné orby </a:t>
            </a:r>
          </a:p>
          <a:p>
            <a:pPr algn="ctr"/>
            <a:endParaRPr lang="cs-CZ" sz="2400" dirty="0"/>
          </a:p>
          <a:p>
            <a:r>
              <a:rPr lang="cs-CZ" b="1" dirty="0"/>
              <a:t>Minimální požadavky:</a:t>
            </a:r>
          </a:p>
          <a:p>
            <a:r>
              <a:rPr lang="cs-CZ" dirty="0"/>
              <a:t> • Vizuálně prokazatelné rostlinné zbytky </a:t>
            </a:r>
          </a:p>
          <a:p>
            <a:r>
              <a:rPr lang="cs-CZ" dirty="0"/>
              <a:t> • Před založením hlavní plodiny není provedena orba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GT foto před nebo během setí, podpůrně lze v případě podmítky prokázat evidenčně zapravení </a:t>
            </a:r>
          </a:p>
          <a:p>
            <a:r>
              <a:rPr lang="cs-CZ" dirty="0"/>
              <a:t>  rostlinných zbytků </a:t>
            </a:r>
          </a:p>
          <a:p>
            <a:r>
              <a:rPr lang="cs-CZ" dirty="0"/>
              <a:t>• V případě zakládání porostu do ochranné plodiny doporučujeme využít plodiny dle přílohy č. 19 </a:t>
            </a:r>
          </a:p>
          <a:p>
            <a:r>
              <a:rPr lang="cs-CZ" dirty="0"/>
              <a:t>  NV </a:t>
            </a:r>
          </a:p>
        </p:txBody>
      </p:sp>
    </p:spTree>
    <p:extLst>
      <p:ext uri="{BB962C8B-B14F-4D97-AF65-F5344CB8AC3E}">
        <p14:creationId xmlns:p14="http://schemas.microsoft.com/office/powerpoint/2010/main" val="80413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F01106-14C4-7EFE-A13C-D60991865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7EAD91F-7C9A-1267-0AB5-DAF3FFE7966A}"/>
              </a:ext>
            </a:extLst>
          </p:cNvPr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Pásové zpracování půdy – </a:t>
            </a:r>
            <a:r>
              <a:rPr lang="cs-CZ" sz="2400" b="1" dirty="0" err="1"/>
              <a:t>strip-till</a:t>
            </a:r>
            <a:r>
              <a:rPr lang="cs-CZ" sz="2400" b="1" dirty="0"/>
              <a:t>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Vizuálně prokazatelné pásové zpracování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</a:t>
            </a:r>
          </a:p>
          <a:p>
            <a:endParaRPr lang="cs-CZ" dirty="0"/>
          </a:p>
          <a:p>
            <a:r>
              <a:rPr lang="cs-CZ" dirty="0"/>
              <a:t> • Směr pásů: ideálně po vrstevnici</a:t>
            </a:r>
          </a:p>
          <a:p>
            <a:r>
              <a:rPr lang="cs-CZ" dirty="0"/>
              <a:t> • Šířka zpracovaných pásů: maximálně 30 cm </a:t>
            </a:r>
          </a:p>
          <a:p>
            <a:r>
              <a:rPr lang="cs-CZ" dirty="0"/>
              <a:t> • Podíl nezpracované půdy: minimálně 60 % plochy pozemku </a:t>
            </a:r>
          </a:p>
          <a:p>
            <a:r>
              <a:rPr lang="cs-CZ" dirty="0"/>
              <a:t> • Pokryvnost nezpracované půdy rostlinnými zbytky do vzcházení porostu </a:t>
            </a:r>
          </a:p>
        </p:txBody>
      </p:sp>
    </p:spTree>
    <p:extLst>
      <p:ext uri="{BB962C8B-B14F-4D97-AF65-F5344CB8AC3E}">
        <p14:creationId xmlns:p14="http://schemas.microsoft.com/office/powerpoint/2010/main" val="118091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EFF326-0609-BDA9-1B39-DD73D3CB1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FAA0E2C-FEAC-41FD-5BD5-B51557161223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Zakládání porostu s pomocnou plodinou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 • Deklarace pomocné plodiny v jednotné žádosti</a:t>
            </a:r>
          </a:p>
          <a:p>
            <a:r>
              <a:rPr lang="cs-CZ" dirty="0"/>
              <a:t> • Vizuálně prokazatelné </a:t>
            </a:r>
          </a:p>
          <a:p>
            <a:r>
              <a:rPr lang="cs-CZ" dirty="0"/>
              <a:t> 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Hlavní plodina se pěstuje souběžně s pomocnou plodinou založenou do meziřádku nebo v </a:t>
            </a:r>
          </a:p>
          <a:p>
            <a:r>
              <a:rPr lang="cs-CZ" dirty="0"/>
              <a:t>   ploše </a:t>
            </a:r>
          </a:p>
          <a:p>
            <a:r>
              <a:rPr lang="cs-CZ" dirty="0"/>
              <a:t> • Po vzejití hlavní plodiny je vizuálně prokazatelný porost pomocné plodiny nebo její zbytky </a:t>
            </a:r>
          </a:p>
          <a:p>
            <a:r>
              <a:rPr lang="cs-CZ" dirty="0"/>
              <a:t> • Doporučené plodiny dle přílohy č. 19 NV</a:t>
            </a:r>
          </a:p>
        </p:txBody>
      </p:sp>
    </p:spTree>
    <p:extLst>
      <p:ext uri="{BB962C8B-B14F-4D97-AF65-F5344CB8AC3E}">
        <p14:creationId xmlns:p14="http://schemas.microsoft.com/office/powerpoint/2010/main" val="4107208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8129EB-7BD1-9AC5-C83B-01FBC96B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A80762D-0DD7-5718-89B1-951379AF3FAC}"/>
              </a:ext>
            </a:extLst>
          </p:cNvPr>
          <p:cNvSpPr txBox="1"/>
          <p:nvPr/>
        </p:nvSpPr>
        <p:spPr>
          <a:xfrm>
            <a:off x="0" y="0"/>
            <a:ext cx="91440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</a:p>
          <a:p>
            <a:pPr algn="ctr"/>
            <a:r>
              <a:rPr lang="cs-CZ" sz="2400" b="1" dirty="0"/>
              <a:t>Podsev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Deklarace plodiny v podsevu v jednotné žádosti </a:t>
            </a:r>
          </a:p>
          <a:p>
            <a:r>
              <a:rPr lang="cs-CZ" dirty="0"/>
              <a:t>• Vizuálně prokazatelné </a:t>
            </a:r>
          </a:p>
          <a:p>
            <a:r>
              <a:rPr lang="cs-CZ" dirty="0"/>
              <a:t>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</a:t>
            </a:r>
          </a:p>
          <a:p>
            <a:endParaRPr lang="cs-CZ" b="1" dirty="0"/>
          </a:p>
          <a:p>
            <a:r>
              <a:rPr lang="cs-CZ" dirty="0"/>
              <a:t> • Plodiny doporučujeme pěstovat s podsevem jetelovin, travních směsí nebo jetelotravní směsí • </a:t>
            </a:r>
          </a:p>
          <a:p>
            <a:r>
              <a:rPr lang="cs-CZ" dirty="0"/>
              <a:t>   Termín výsevu nejpozději společně s hlavní plodinou</a:t>
            </a:r>
          </a:p>
          <a:p>
            <a:r>
              <a:rPr lang="cs-CZ" dirty="0"/>
              <a:t> •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3031683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E2E54D-3A74-5913-C34F-DA0AA03B3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D07692-683C-D388-B70A-FCBC724E1527}"/>
              </a:ext>
            </a:extLst>
          </p:cNvPr>
          <p:cNvSpPr txBox="1"/>
          <p:nvPr/>
        </p:nvSpPr>
        <p:spPr>
          <a:xfrm>
            <a:off x="107504" y="260648"/>
            <a:ext cx="9144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Hloubkové kypření (pro krmnou řepu a cukrovku)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Hloubka minimálně 25 cm </a:t>
            </a:r>
          </a:p>
          <a:p>
            <a:r>
              <a:rPr lang="cs-CZ" dirty="0"/>
              <a:t>• Hlášení POT: provede se z prostředí Portálu farmáře po jejím provedení, a to nejpozději do 15. </a:t>
            </a:r>
          </a:p>
          <a:p>
            <a:r>
              <a:rPr lang="cs-CZ" dirty="0"/>
              <a:t>  5. roku. </a:t>
            </a:r>
          </a:p>
          <a:p>
            <a:endParaRPr lang="cs-CZ" dirty="0"/>
          </a:p>
          <a:p>
            <a:r>
              <a:rPr lang="cs-CZ" b="1" dirty="0"/>
              <a:t>Hlášení obsahuje: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identifikační číslo a čtverec DPB (případně zemědělské parcely, pokud byla POT aplikována na části DPB), identifikace plodiny a termín provedení.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 • Hloubkové kypření, podrytí nebo dlátování půdního profilu</a:t>
            </a:r>
          </a:p>
          <a:p>
            <a:r>
              <a:rPr lang="cs-CZ" dirty="0"/>
              <a:t> • Maximální rozchod pracovních nástrojů (rýh): 1 met</a:t>
            </a:r>
          </a:p>
        </p:txBody>
      </p:sp>
    </p:spTree>
    <p:extLst>
      <p:ext uri="{BB962C8B-B14F-4D97-AF65-F5344CB8AC3E}">
        <p14:creationId xmlns:p14="http://schemas.microsoft.com/office/powerpoint/2010/main" val="701491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869B11-9C3B-EC0C-21E5-630B5A7A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1163B46-2414-C084-38BF-F93C59FFED59}"/>
              </a:ext>
            </a:extLst>
          </p:cNvPr>
          <p:cNvSpPr txBox="1"/>
          <p:nvPr/>
        </p:nvSpPr>
        <p:spPr>
          <a:xfrm>
            <a:off x="0" y="0"/>
            <a:ext cx="909024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Aplikace organické hmoty 25 tun na hektar na maximálně 15 hektarů plochy plodiny (vytvoření zasakovacích, ochranných, </a:t>
            </a:r>
            <a:r>
              <a:rPr lang="cs-CZ" sz="2400" b="1" dirty="0" err="1"/>
              <a:t>předělovacích</a:t>
            </a:r>
            <a:r>
              <a:rPr lang="cs-CZ" sz="2400" b="1" dirty="0"/>
              <a:t> pásů, případně obsevů, osetých plodinou s vysokou ochrannou funkcí nebo ozimou obilninou </a:t>
            </a:r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Aplikace v hospodářském roce k hlavní plodině nebo meziplodině bezprostředně předcházející </a:t>
            </a:r>
          </a:p>
          <a:p>
            <a:r>
              <a:rPr lang="cs-CZ" dirty="0"/>
              <a:t>  hlavní plodině </a:t>
            </a:r>
          </a:p>
          <a:p>
            <a:r>
              <a:rPr lang="cs-CZ" dirty="0"/>
              <a:t> • Aplikace organické hmoty na maximální ploše plodiny: 15 hektarů</a:t>
            </a:r>
          </a:p>
          <a:p>
            <a:r>
              <a:rPr lang="cs-CZ" dirty="0"/>
              <a:t> • Minimální strojově obhospodařovatelná šíře pásu: 3 metry 21 </a:t>
            </a:r>
          </a:p>
          <a:p>
            <a:r>
              <a:rPr lang="cs-CZ" dirty="0"/>
              <a:t> • Předělení plochy plodiny s možností manipulačního přejezdu ?</a:t>
            </a:r>
          </a:p>
          <a:p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• Plodina s vysokou ochrannou funkcí/ozimou obilninou </a:t>
            </a:r>
          </a:p>
          <a:p>
            <a:r>
              <a:rPr lang="cs-CZ" dirty="0"/>
              <a:t> • Dávka: Aplikace tuhých statkových hnojiv (mimo hnojiv pocházejících z chovů drůbeže, </a:t>
            </a:r>
          </a:p>
          <a:p>
            <a:r>
              <a:rPr lang="cs-CZ" dirty="0"/>
              <a:t>   aplikovaných samostatně) nebo </a:t>
            </a:r>
            <a:r>
              <a:rPr lang="cs-CZ" b="1" dirty="0">
                <a:solidFill>
                  <a:srgbClr val="FF0000"/>
                </a:solidFill>
              </a:rPr>
              <a:t>tuhých organických hnojiv v dávce minimálně 25 tun </a:t>
            </a:r>
          </a:p>
          <a:p>
            <a:r>
              <a:rPr lang="cs-CZ" b="1" dirty="0">
                <a:solidFill>
                  <a:srgbClr val="FF0000"/>
                </a:solidFill>
              </a:rPr>
              <a:t>   na hektar  nebo aplikace kejdy či digestátu v dávce minimálně 15 tun na hektar, v </a:t>
            </a:r>
          </a:p>
          <a:p>
            <a:r>
              <a:rPr lang="cs-CZ" b="1" dirty="0">
                <a:solidFill>
                  <a:srgbClr val="FF0000"/>
                </a:solidFill>
              </a:rPr>
              <a:t>   kombinaci se slámou nebo zeleným hnojením </a:t>
            </a:r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280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0A5B174-19D0-9D78-EED8-9DB61F301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5F41F3D-7A4D-AA7C-A952-E7232E618D26}"/>
              </a:ext>
            </a:extLst>
          </p:cNvPr>
          <p:cNvSpPr txBox="1"/>
          <p:nvPr/>
        </p:nvSpPr>
        <p:spPr>
          <a:xfrm>
            <a:off x="0" y="0"/>
            <a:ext cx="9090248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Aplikace organické hmoty 25 tun na hektar na maximálně 15 hektarů plochy plodiny (vytvoření zasakovacích, ochranných, </a:t>
            </a:r>
            <a:r>
              <a:rPr lang="cs-CZ" sz="2400" b="1" dirty="0" err="1"/>
              <a:t>předělovacích</a:t>
            </a:r>
            <a:r>
              <a:rPr lang="cs-CZ" sz="2400" b="1" dirty="0"/>
              <a:t> pásů, případně obsevů, osetých plodinou s vysokou ochrannou funkcí nebo ozimou obilninou </a:t>
            </a:r>
          </a:p>
          <a:p>
            <a:pPr algn="ctr"/>
            <a:r>
              <a:rPr lang="cs-CZ" sz="2400" b="1" dirty="0"/>
              <a:t>II.</a:t>
            </a:r>
          </a:p>
          <a:p>
            <a:pPr algn="ctr"/>
            <a:endParaRPr lang="cs-CZ" sz="2400" b="1" dirty="0"/>
          </a:p>
          <a:p>
            <a:r>
              <a:rPr lang="cs-CZ" sz="2400" b="1" dirty="0"/>
              <a:t> </a:t>
            </a:r>
          </a:p>
          <a:p>
            <a:r>
              <a:rPr lang="cs-CZ" b="1" dirty="0"/>
              <a:t>Tuhá hnojiva splňující požadavky POT: </a:t>
            </a:r>
          </a:p>
          <a:p>
            <a:r>
              <a:rPr lang="cs-CZ" dirty="0"/>
              <a:t>  • tuhá statková hnojiva z chovů hospodářských zvířat: hnůj, separát kejdy, drůbeží trus s </a:t>
            </a:r>
          </a:p>
          <a:p>
            <a:r>
              <a:rPr lang="cs-CZ" dirty="0"/>
              <a:t>    podestýlkou nebo bez podestýlky pouze ve směsi s hnojem, příp. separátem kejdy </a:t>
            </a:r>
          </a:p>
          <a:p>
            <a:r>
              <a:rPr lang="cs-CZ" dirty="0"/>
              <a:t>  • tuhá organická hnojiva: kompost, separát digestátu, tuhý digestát (z kontejnerových BPS) •  </a:t>
            </a:r>
          </a:p>
          <a:p>
            <a:r>
              <a:rPr lang="cs-CZ" dirty="0"/>
              <a:t>    </a:t>
            </a:r>
            <a:r>
              <a:rPr lang="cs-CZ" b="1" dirty="0">
                <a:solidFill>
                  <a:srgbClr val="FF0000"/>
                </a:solidFill>
              </a:rPr>
              <a:t>Možnost obsetí nebo vytvoření zasakovacích pásů plodinou s vysokou ochrannou </a:t>
            </a:r>
          </a:p>
          <a:p>
            <a:r>
              <a:rPr lang="cs-CZ" b="1" dirty="0">
                <a:solidFill>
                  <a:srgbClr val="FF0000"/>
                </a:solidFill>
              </a:rPr>
              <a:t>    funkcí/ozimou  obilninou (?)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i="1" dirty="0">
                <a:solidFill>
                  <a:srgbClr val="FF0000"/>
                </a:solidFill>
              </a:rPr>
              <a:t>Pro příklad dobré praxe doporučujeme zvážit tyto postupy hospodaření, které nejsou závazné a jejich nesplnění nepodléhá sankcím: </a:t>
            </a:r>
          </a:p>
          <a:p>
            <a:r>
              <a:rPr lang="cs-CZ" i="1" dirty="0">
                <a:solidFill>
                  <a:srgbClr val="FF0000"/>
                </a:solidFill>
              </a:rPr>
              <a:t>• Zakládat pásy po vrstevnici </a:t>
            </a:r>
          </a:p>
          <a:p>
            <a:r>
              <a:rPr lang="cs-CZ" i="1" dirty="0">
                <a:solidFill>
                  <a:srgbClr val="FF0000"/>
                </a:solidFill>
              </a:rPr>
              <a:t>• Pás by měl protínat minimálně 70 % odtokových linií dle LPIS • </a:t>
            </a:r>
          </a:p>
          <a:p>
            <a:r>
              <a:rPr lang="cs-CZ" i="1" dirty="0">
                <a:solidFill>
                  <a:srgbClr val="FF0000"/>
                </a:solidFill>
              </a:rPr>
              <a:t>  Doporučená minimální šířka pásu je 22 metrů</a:t>
            </a:r>
          </a:p>
        </p:txBody>
      </p:sp>
    </p:spTree>
    <p:extLst>
      <p:ext uri="{BB962C8B-B14F-4D97-AF65-F5344CB8AC3E}">
        <p14:creationId xmlns:p14="http://schemas.microsoft.com/office/powerpoint/2010/main" val="4112062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17650CA-FE35-ED51-CB7D-7DB861E73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DC182D9-C2BA-62AF-A9E6-A5C4362133D1}"/>
              </a:ext>
            </a:extLst>
          </p:cNvPr>
          <p:cNvSpPr txBox="1"/>
          <p:nvPr/>
        </p:nvSpPr>
        <p:spPr>
          <a:xfrm>
            <a:off x="0" y="1"/>
            <a:ext cx="914400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Odkameňování, hrázkování, důlkování (u brambor)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Odkameňování: vizuálně prokazatelné </a:t>
            </a:r>
          </a:p>
          <a:p>
            <a:r>
              <a:rPr lang="cs-CZ" dirty="0"/>
              <a:t>• Hrázkování/důlkování: </a:t>
            </a:r>
            <a:r>
              <a:rPr lang="cs-CZ" dirty="0" err="1"/>
              <a:t>geotagovaná</a:t>
            </a:r>
            <a:r>
              <a:rPr lang="cs-CZ" dirty="0"/>
              <a:t> fotografie, nutnost předložit při kontrole SZIF GT foto: </a:t>
            </a:r>
          </a:p>
          <a:p>
            <a:r>
              <a:rPr lang="cs-CZ" dirty="0"/>
              <a:t>• Nutné pořídit GT foto při nebo krátce po provedení POT </a:t>
            </a:r>
          </a:p>
          <a:p>
            <a:r>
              <a:rPr lang="cs-CZ" dirty="0"/>
              <a:t>• Zaslání do Portálu farmáře je povinné (nestačí jen pro kontrolu na místě)</a:t>
            </a:r>
          </a:p>
          <a:p>
            <a:r>
              <a:rPr lang="cs-CZ" dirty="0"/>
              <a:t>• Doporučení: fotit uvnitř DPB, ideálně úhlopříčně </a:t>
            </a:r>
          </a:p>
          <a:p>
            <a:endParaRPr lang="cs-CZ" dirty="0"/>
          </a:p>
          <a:p>
            <a:r>
              <a:rPr lang="cs-CZ" b="1" dirty="0"/>
              <a:t>Minimální počet GT foto podle velikosti DPB </a:t>
            </a:r>
          </a:p>
          <a:p>
            <a:r>
              <a:rPr lang="cs-CZ" dirty="0"/>
              <a:t>Deklarovaná výměra DPB Počet GT foto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 1 ha včetně ….2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nad 1 ha do 5 ha včetně …3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nad 5 ha …4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Pro příklad dobré praxe doporučujeme zvážit tyto postupy hospodaření, které </a:t>
            </a:r>
          </a:p>
          <a:p>
            <a:r>
              <a:rPr lang="cs-CZ" b="1" dirty="0">
                <a:solidFill>
                  <a:srgbClr val="FF0000"/>
                </a:solidFill>
              </a:rPr>
              <a:t> nejsou závazné a jejich nesplnění nepodléhá sankcím: 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• Řádky doporučujeme maximálně 200 metrů dlouhé, zakončené v ochranném pásu minimálně </a:t>
            </a:r>
          </a:p>
          <a:p>
            <a:r>
              <a:rPr lang="cs-CZ" dirty="0">
                <a:solidFill>
                  <a:srgbClr val="FF0000"/>
                </a:solidFill>
              </a:rPr>
              <a:t>   22 metrů širokém</a:t>
            </a:r>
          </a:p>
          <a:p>
            <a:r>
              <a:rPr lang="cs-CZ" dirty="0">
                <a:solidFill>
                  <a:srgbClr val="FF0000"/>
                </a:solidFill>
              </a:rPr>
              <a:t>• Ochranný pás doporučujeme zakládat po vrstevnici v minimálně 22 metrů a může být tvořen i </a:t>
            </a:r>
          </a:p>
          <a:p>
            <a:r>
              <a:rPr lang="cs-CZ" dirty="0">
                <a:solidFill>
                  <a:srgbClr val="FF0000"/>
                </a:solidFill>
              </a:rPr>
              <a:t>   jinou plochou stejného uživatele (např. travní porost, trvalý travní porost atd.)</a:t>
            </a:r>
          </a:p>
          <a:p>
            <a:r>
              <a:rPr lang="cs-CZ" dirty="0">
                <a:solidFill>
                  <a:srgbClr val="FF0000"/>
                </a:solidFill>
              </a:rPr>
              <a:t>•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218714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5048436-7B6C-AD2C-80BC-5840B7AE6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9776" y="-91486"/>
            <a:ext cx="8604448" cy="69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9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E420DAD-3296-3F34-812B-BBED43941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8494025-91B3-0DCA-2B92-33843D8E28B4}"/>
              </a:ext>
            </a:extLst>
          </p:cNvPr>
          <p:cNvSpPr txBox="1"/>
          <p:nvPr/>
        </p:nvSpPr>
        <p:spPr>
          <a:xfrm>
            <a:off x="0" y="0"/>
            <a:ext cx="9144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Specifická </a:t>
            </a:r>
            <a:r>
              <a:rPr lang="cs-CZ" sz="2400" b="1" dirty="0" err="1"/>
              <a:t>půdoochranná</a:t>
            </a:r>
            <a:r>
              <a:rPr lang="cs-CZ" sz="2400" b="1" dirty="0"/>
              <a:t> technologie </a:t>
            </a:r>
          </a:p>
          <a:p>
            <a:endParaRPr lang="cs-CZ" dirty="0"/>
          </a:p>
          <a:p>
            <a:r>
              <a:rPr lang="cs-CZ" dirty="0"/>
              <a:t>• POT navržena pro konkrétní pozemek </a:t>
            </a:r>
          </a:p>
          <a:p>
            <a:r>
              <a:rPr lang="cs-CZ" dirty="0"/>
              <a:t>• Potvrzení odbornou institucí </a:t>
            </a:r>
          </a:p>
        </p:txBody>
      </p:sp>
    </p:spTree>
    <p:extLst>
      <p:ext uri="{BB962C8B-B14F-4D97-AF65-F5344CB8AC3E}">
        <p14:creationId xmlns:p14="http://schemas.microsoft.com/office/powerpoint/2010/main" val="4213893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447493-9C1C-95DE-9E4C-3996C8C52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934FDE5-898A-E4AC-19AC-CA89E1F904C9}"/>
              </a:ext>
            </a:extLst>
          </p:cNvPr>
          <p:cNvSpPr txBox="1"/>
          <p:nvPr/>
        </p:nvSpPr>
        <p:spPr>
          <a:xfrm>
            <a:off x="0" y="44624"/>
            <a:ext cx="914400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Osevní sled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Kontrolovaným parametrem ze strany SZIF je kontrola v LPIS dle deklarovaného osevu z předchozích JŽ, kontrola aktuální pěstované plodiny v terénu. </a:t>
            </a:r>
          </a:p>
          <a:p>
            <a:endParaRPr lang="cs-CZ" dirty="0"/>
          </a:p>
          <a:p>
            <a:pPr algn="ctr"/>
            <a:r>
              <a:rPr lang="cs-CZ" b="1" dirty="0"/>
              <a:t>POT Osevní sled pro plodiny s nízkým stupněm ochranného vlivu vegetace na MEO VR: 50 % zlepšujících plodin + aplikace organické hmoty </a:t>
            </a:r>
          </a:p>
          <a:p>
            <a:r>
              <a:rPr lang="cs-CZ" dirty="0"/>
              <a:t>• V období aktuálního roku + předchozích 5 let (celkem 6 let) musí být evidováno minimálně 50 % zlepšujících plodin podle přílohy č. 19 NV </a:t>
            </a:r>
          </a:p>
          <a:p>
            <a:r>
              <a:rPr lang="cs-CZ" dirty="0"/>
              <a:t>• Výpočet: souhrnná výměra zlepšujících plodin musí být alespoň 50 % z 6násobku výměry plodiny se nízkým ochranným vlivem pěstované v roce podání žádosti </a:t>
            </a:r>
          </a:p>
          <a:p>
            <a:r>
              <a:rPr lang="cs-CZ" dirty="0"/>
              <a:t>• Navíc musí být provedena minimálně jedna aplikace organické hmoty v tomto období: • aplikace tuhých statkových hnojiv (mimo hnojiv pocházejících z chovů drůbeže, aplikovaných samostatně) nebo tuhých organických hnojiv v dávce minimálně 25 tun na hektar nebo aplikace kejdy či digestátu v dávce minimálně 15 tun na hektar, v kombinaci se slámou nebo zeleným hnojením. Tuhá hnojiva splňující požadavky POT: </a:t>
            </a:r>
            <a:r>
              <a:rPr lang="cs-CZ" dirty="0">
                <a:solidFill>
                  <a:srgbClr val="FF0000"/>
                </a:solidFill>
              </a:rPr>
              <a:t>• tuhá statková hnojiva z chovů hospodářských zvířat: hnůj, separát kejdy, drůbeží trus s podestýlkou nebo bez podestýlky pouze ve směsi s hnojem, příp. separátem kejdy </a:t>
            </a:r>
            <a:r>
              <a:rPr lang="cs-CZ" b="1" dirty="0">
                <a:solidFill>
                  <a:srgbClr val="00B050"/>
                </a:solidFill>
              </a:rPr>
              <a:t>• tuhá organická hnojiva: kompost, separát digestátu, tuhý digestát (z kontejnerových BPS). Režim pro ekologické zemědělství (EZ):</a:t>
            </a:r>
            <a:r>
              <a:rPr lang="cs-CZ" dirty="0"/>
              <a:t> </a:t>
            </a:r>
          </a:p>
          <a:p>
            <a:r>
              <a:rPr lang="cs-CZ" dirty="0"/>
              <a:t>• V roce podání žádosti nebo v předchozím roce výměra zlepšujících plodin (dle přílohy č. 19 NV) na dané ploše dosahuje minimálně 50 % z dvojnásobku výměry plodiny s nízkým stupněm ochranného vlivu vegetace pěstované v roce podání žádosti.</a:t>
            </a:r>
          </a:p>
        </p:txBody>
      </p:sp>
    </p:spTree>
    <p:extLst>
      <p:ext uri="{BB962C8B-B14F-4D97-AF65-F5344CB8AC3E}">
        <p14:creationId xmlns:p14="http://schemas.microsoft.com/office/powerpoint/2010/main" val="2232400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0E59E2-C29B-CB76-33DB-EAB70BD73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2163FBE-9A56-B690-75E9-D8A3616EE55B}"/>
              </a:ext>
            </a:extLst>
          </p:cNvPr>
          <p:cNvSpPr txBox="1"/>
          <p:nvPr/>
        </p:nvSpPr>
        <p:spPr>
          <a:xfrm>
            <a:off x="0" y="0"/>
            <a:ext cx="9144000" cy="2954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Přehled minimálních parametrů </a:t>
            </a:r>
            <a:r>
              <a:rPr lang="cs-CZ" sz="2400" b="1" dirty="0" err="1"/>
              <a:t>půdoochranných</a:t>
            </a:r>
            <a:r>
              <a:rPr lang="cs-CZ" sz="2400" b="1" dirty="0"/>
              <a:t> technologií, které jsou vhodné pro plodiny s nízkým stupněm ochranného vlivu vegetace na </a:t>
            </a:r>
            <a:r>
              <a:rPr lang="cs-CZ" sz="2400" b="1" dirty="0">
                <a:highlight>
                  <a:srgbClr val="FFFF00"/>
                </a:highlight>
              </a:rPr>
              <a:t>mírně erozně ohrožených pozemcích s nižším rizikem (NOF na MEO.NR)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Důležité upozornění: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Lze použít i všechna </a:t>
            </a:r>
            <a:r>
              <a:rPr lang="cs-CZ" dirty="0" err="1">
                <a:solidFill>
                  <a:srgbClr val="FF0000"/>
                </a:solidFill>
              </a:rPr>
              <a:t>půdoochranná</a:t>
            </a:r>
            <a:r>
              <a:rPr lang="cs-CZ" dirty="0">
                <a:solidFill>
                  <a:srgbClr val="FF0000"/>
                </a:solidFill>
              </a:rPr>
              <a:t> opatření pro plodiny s nízkým stupněm ochranného vlivu </a:t>
            </a:r>
          </a:p>
          <a:p>
            <a:r>
              <a:rPr lang="cs-CZ" dirty="0">
                <a:solidFill>
                  <a:srgbClr val="FF0000"/>
                </a:solidFill>
              </a:rPr>
              <a:t> vegetace na mírně erozně ohrožených plochách s vyšším rizikem. </a:t>
            </a:r>
          </a:p>
        </p:txBody>
      </p:sp>
    </p:spTree>
    <p:extLst>
      <p:ext uri="{BB962C8B-B14F-4D97-AF65-F5344CB8AC3E}">
        <p14:creationId xmlns:p14="http://schemas.microsoft.com/office/powerpoint/2010/main" val="3896643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B0C8034-FE1D-F926-E349-0B1EA9E1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55101B5-E3CC-F254-871C-5FB5DAEAA1F9}"/>
              </a:ext>
            </a:extLst>
          </p:cNvPr>
          <p:cNvSpPr txBox="1"/>
          <p:nvPr/>
        </p:nvSpPr>
        <p:spPr>
          <a:xfrm>
            <a:off x="0" y="0"/>
            <a:ext cx="914400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r>
              <a:rPr lang="cs-CZ" sz="2400" b="1" dirty="0"/>
              <a:t>Vytvoření zasakovacích, ochranných, </a:t>
            </a:r>
            <a:r>
              <a:rPr lang="cs-CZ" sz="2400" b="1" dirty="0" err="1"/>
              <a:t>předělovacích</a:t>
            </a:r>
            <a:r>
              <a:rPr lang="cs-CZ" sz="2400" b="1" dirty="0"/>
              <a:t> pásů, případně obsevů, osetých plodinou s vysokou/střední ochrannou funkcí </a:t>
            </a:r>
          </a:p>
          <a:p>
            <a:pPr algn="ctr"/>
            <a:endParaRPr lang="cs-CZ" sz="2400" b="1" dirty="0"/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Maximální plocha plodiny: 15 hektarů </a:t>
            </a:r>
          </a:p>
          <a:p>
            <a:r>
              <a:rPr lang="cs-CZ" dirty="0"/>
              <a:t>• Minimální strojově obhospodařovatelná šíře pásu: 3 metry</a:t>
            </a:r>
          </a:p>
          <a:p>
            <a:r>
              <a:rPr lang="cs-CZ" dirty="0"/>
              <a:t>• Předělení plochy plodiny s možností manipulačního přejezdu</a:t>
            </a:r>
          </a:p>
          <a:p>
            <a:r>
              <a:rPr lang="cs-CZ" dirty="0"/>
              <a:t>• </a:t>
            </a:r>
            <a:r>
              <a:rPr lang="cs-CZ" dirty="0">
                <a:solidFill>
                  <a:srgbClr val="FF0000"/>
                </a:solidFill>
              </a:rPr>
              <a:t>Plodina s vysokou/střední ochrannou funkcí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Zakládat pásy po vrstevnici </a:t>
            </a:r>
          </a:p>
          <a:p>
            <a:r>
              <a:rPr lang="cs-CZ" dirty="0"/>
              <a:t>• Pás by měl protínat minimálně 70 % odtokových linií dle LPIS </a:t>
            </a:r>
          </a:p>
          <a:p>
            <a:endParaRPr lang="cs-CZ" dirty="0"/>
          </a:p>
          <a:p>
            <a:r>
              <a:rPr lang="cs-CZ" dirty="0"/>
              <a:t>  Doporučená minimální šířka pásu je 22 metrů</a:t>
            </a:r>
          </a:p>
        </p:txBody>
      </p:sp>
    </p:spTree>
    <p:extLst>
      <p:ext uri="{BB962C8B-B14F-4D97-AF65-F5344CB8AC3E}">
        <p14:creationId xmlns:p14="http://schemas.microsoft.com/office/powerpoint/2010/main" val="2471987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4D74D5-FC35-D660-4130-BA9A4E2B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DCA439-2D50-B023-BFD2-6B403E29BCFF}"/>
              </a:ext>
            </a:extLst>
          </p:cNvPr>
          <p:cNvSpPr txBox="1"/>
          <p:nvPr/>
        </p:nvSpPr>
        <p:spPr>
          <a:xfrm>
            <a:off x="0" y="0"/>
            <a:ext cx="91440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Zakládání do ochranné plodiny nebo rostlinných zbytků – přímé setí nebo provedení podmítky bez následné orby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Vizuálně prokazatelné rostlinné zbytky </a:t>
            </a:r>
          </a:p>
          <a:p>
            <a:r>
              <a:rPr lang="cs-CZ" dirty="0"/>
              <a:t>• Před založením hlavní plodiny není provedena orba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GT foto před nebo během setí, podpůrně lze v případě podmítky prokázat evidenčně zapravení </a:t>
            </a:r>
          </a:p>
          <a:p>
            <a:r>
              <a:rPr lang="cs-CZ" dirty="0"/>
              <a:t>  rostlinných zbytků </a:t>
            </a:r>
          </a:p>
          <a:p>
            <a:r>
              <a:rPr lang="cs-CZ" dirty="0"/>
              <a:t>• V případě zakládání porostu do ochranné plodiny doporučujeme využít plodiny dle přílohy č. 19  </a:t>
            </a:r>
          </a:p>
          <a:p>
            <a:r>
              <a:rPr lang="cs-CZ" dirty="0"/>
              <a:t>  NV </a:t>
            </a:r>
          </a:p>
        </p:txBody>
      </p:sp>
    </p:spTree>
    <p:extLst>
      <p:ext uri="{BB962C8B-B14F-4D97-AF65-F5344CB8AC3E}">
        <p14:creationId xmlns:p14="http://schemas.microsoft.com/office/powerpoint/2010/main" val="831383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494E02B-A856-91E0-95F2-5C3743D8B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3CD154B-D3FF-31B2-9472-597C1747AAF8}"/>
              </a:ext>
            </a:extLst>
          </p:cNvPr>
          <p:cNvSpPr txBox="1"/>
          <p:nvPr/>
        </p:nvSpPr>
        <p:spPr>
          <a:xfrm>
            <a:off x="0" y="0"/>
            <a:ext cx="914400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Zakládání porostu s pomocnou plodinou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 • Deklarace pomocné plodiny v jednotné žádosti </a:t>
            </a:r>
          </a:p>
          <a:p>
            <a:r>
              <a:rPr lang="cs-CZ" dirty="0"/>
              <a:t> • Vizuálně prokazatelné </a:t>
            </a:r>
          </a:p>
          <a:p>
            <a:r>
              <a:rPr lang="cs-CZ" dirty="0"/>
              <a:t> 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Hlavní plodina se pěstuje souběžně s pomocnou plodinou založenou do meziřádku nebo v  </a:t>
            </a:r>
          </a:p>
          <a:p>
            <a:r>
              <a:rPr lang="cs-CZ" dirty="0"/>
              <a:t>  ploše </a:t>
            </a:r>
          </a:p>
          <a:p>
            <a:endParaRPr lang="cs-CZ" dirty="0"/>
          </a:p>
          <a:p>
            <a:r>
              <a:rPr lang="cs-CZ" dirty="0"/>
              <a:t> • Po vzejití hlavní plodiny je vizuálně prokazatelný porost pomocné plodiny nebo její zbytky • </a:t>
            </a:r>
          </a:p>
          <a:p>
            <a:r>
              <a:rPr lang="cs-CZ" dirty="0"/>
              <a:t>   Doporučené plodiny dle přílohy č. 19 NV</a:t>
            </a:r>
          </a:p>
        </p:txBody>
      </p:sp>
    </p:spTree>
    <p:extLst>
      <p:ext uri="{BB962C8B-B14F-4D97-AF65-F5344CB8AC3E}">
        <p14:creationId xmlns:p14="http://schemas.microsoft.com/office/powerpoint/2010/main" val="3831157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CDBDCF0-99B4-2876-BD30-DE01C7A50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B27A6A6-1482-3D45-9C16-ADFDA08A5641}"/>
              </a:ext>
            </a:extLst>
          </p:cNvPr>
          <p:cNvSpPr txBox="1"/>
          <p:nvPr/>
        </p:nvSpPr>
        <p:spPr>
          <a:xfrm>
            <a:off x="0" y="0"/>
            <a:ext cx="9144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Podsev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Deklarace plodiny v podsevu v jednotné žádosti </a:t>
            </a:r>
          </a:p>
          <a:p>
            <a:r>
              <a:rPr lang="cs-CZ" dirty="0"/>
              <a:t>• Vizuálně prokazatelné </a:t>
            </a:r>
          </a:p>
          <a:p>
            <a:r>
              <a:rPr lang="cs-CZ" dirty="0"/>
              <a:t>• Ověření v terénu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Plodiny doporučujeme pěstovat s podsevem jetelovin, travních směsí nebo jetelotravní směsí • </a:t>
            </a:r>
          </a:p>
          <a:p>
            <a:r>
              <a:rPr lang="cs-CZ" dirty="0"/>
              <a:t>   Termín výsevu nejpozději společně s hlavní plodinou </a:t>
            </a:r>
          </a:p>
          <a:p>
            <a:endParaRPr lang="cs-CZ" dirty="0"/>
          </a:p>
          <a:p>
            <a:r>
              <a:rPr lang="cs-CZ" dirty="0"/>
              <a:t>• Doporučené plodiny dle přílohy č. 19 NV </a:t>
            </a:r>
          </a:p>
        </p:txBody>
      </p:sp>
    </p:spTree>
    <p:extLst>
      <p:ext uri="{BB962C8B-B14F-4D97-AF65-F5344CB8AC3E}">
        <p14:creationId xmlns:p14="http://schemas.microsoft.com/office/powerpoint/2010/main" val="3551438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50C3FC2-9FE1-8D77-3BB2-D155958E6DB9}"/>
              </a:ext>
            </a:extLst>
          </p:cNvPr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Pásové zpracování půdy – </a:t>
            </a:r>
            <a:r>
              <a:rPr lang="cs-CZ" sz="2400" b="1" dirty="0" err="1"/>
              <a:t>strip-till</a:t>
            </a:r>
            <a:r>
              <a:rPr lang="cs-CZ" sz="2400" b="1" dirty="0"/>
              <a:t>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Vizuálně prokazatelné pásové zpracování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b="1" dirty="0"/>
          </a:p>
          <a:p>
            <a:r>
              <a:rPr lang="cs-CZ" dirty="0"/>
              <a:t>• Směr pásů: ideálně po vrstevnici </a:t>
            </a:r>
          </a:p>
          <a:p>
            <a:r>
              <a:rPr lang="cs-CZ" dirty="0"/>
              <a:t>• Šířka zpracovaných pásů: maximálně 30 cm </a:t>
            </a:r>
          </a:p>
          <a:p>
            <a:r>
              <a:rPr lang="cs-CZ" dirty="0"/>
              <a:t>• Podíl nezpracované půdy: minimálně 60 % plochy pozemku</a:t>
            </a:r>
          </a:p>
          <a:p>
            <a:r>
              <a:rPr lang="cs-CZ" dirty="0"/>
              <a:t>• Pokryvnost nezpracované půdy rostlinnými zbytky do vzcházení porostu</a:t>
            </a:r>
          </a:p>
        </p:txBody>
      </p:sp>
    </p:spTree>
    <p:extLst>
      <p:ext uri="{BB962C8B-B14F-4D97-AF65-F5344CB8AC3E}">
        <p14:creationId xmlns:p14="http://schemas.microsoft.com/office/powerpoint/2010/main" val="2230728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3C38B0-7956-40E5-CFAC-92942F7B2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E77B9C4-57CD-D03C-D2D9-79DE93D1270F}"/>
              </a:ext>
            </a:extLst>
          </p:cNvPr>
          <p:cNvSpPr txBox="1"/>
          <p:nvPr/>
        </p:nvSpPr>
        <p:spPr>
          <a:xfrm>
            <a:off x="0" y="7456"/>
            <a:ext cx="9144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Ozelenění kolejových řádků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Minimální šířka kolejového řádku: 3 metry </a:t>
            </a:r>
          </a:p>
          <a:p>
            <a:r>
              <a:rPr lang="cs-CZ" dirty="0"/>
              <a:t>• Plodina s vysokou/střední ochrannou funkcí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Maximální rozteč mezi řádky: 36 metrů </a:t>
            </a:r>
          </a:p>
          <a:p>
            <a:r>
              <a:rPr lang="cs-CZ" dirty="0"/>
              <a:t>• Směr: ideálně po vrstevnici </a:t>
            </a:r>
          </a:p>
          <a:p>
            <a:r>
              <a:rPr lang="cs-CZ" dirty="0"/>
              <a:t>• Plodiny pro ozelenění kolejového řádku dle přílohy č. 19 </a:t>
            </a:r>
          </a:p>
        </p:txBody>
      </p:sp>
    </p:spTree>
    <p:extLst>
      <p:ext uri="{BB962C8B-B14F-4D97-AF65-F5344CB8AC3E}">
        <p14:creationId xmlns:p14="http://schemas.microsoft.com/office/powerpoint/2010/main" val="3787310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8E1487-84FC-AF25-BCE6-E2D051F6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2BFAD3E-D6F5-88B9-A964-DF98286934F6}"/>
              </a:ext>
            </a:extLst>
          </p:cNvPr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Zakládání porostu do úzkých řádků pro kukuřici a čirok </a:t>
            </a:r>
          </a:p>
          <a:p>
            <a:endParaRPr lang="cs-CZ" sz="2400" b="1" dirty="0"/>
          </a:p>
          <a:p>
            <a:r>
              <a:rPr lang="cs-CZ" b="1" dirty="0"/>
              <a:t>Minimální požadavky: </a:t>
            </a:r>
          </a:p>
          <a:p>
            <a:endParaRPr lang="cs-CZ" b="1" dirty="0"/>
          </a:p>
          <a:p>
            <a:r>
              <a:rPr lang="cs-CZ" dirty="0"/>
              <a:t>• Maximální šířka řádku: 0,5 m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Porosty kukuřice a čiroku zakládány do úzkých řádků širokých nejvýše 37 - 45 centimetrů</a:t>
            </a:r>
          </a:p>
        </p:txBody>
      </p:sp>
    </p:spTree>
    <p:extLst>
      <p:ext uri="{BB962C8B-B14F-4D97-AF65-F5344CB8AC3E}">
        <p14:creationId xmlns:p14="http://schemas.microsoft.com/office/powerpoint/2010/main" val="93691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4950EE-ACF8-F5DD-C95B-8B3F191D7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67544" y="1"/>
            <a:ext cx="843505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F534CD-C698-5CA1-C3AC-C75B52F71241}"/>
              </a:ext>
            </a:extLst>
          </p:cNvPr>
          <p:cNvSpPr txBox="1">
            <a:spLocks/>
          </p:cNvSpPr>
          <p:nvPr/>
        </p:nvSpPr>
        <p:spPr>
          <a:xfrm>
            <a:off x="-4755" y="5616624"/>
            <a:ext cx="9144000" cy="1268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Navýšení SEO by zamezilo pěstování kukuřice i na Z.P. (částech pozemků) kde lze za dodržení principů MEO II kukuřici pěstovat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Zásadní vazba PT (účinnost) + vlastnosti částí pozemku</a:t>
            </a:r>
          </a:p>
        </p:txBody>
      </p:sp>
    </p:spTree>
    <p:extLst>
      <p:ext uri="{BB962C8B-B14F-4D97-AF65-F5344CB8AC3E}">
        <p14:creationId xmlns:p14="http://schemas.microsoft.com/office/powerpoint/2010/main" val="2786043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8564AE1-FD1A-A79F-4CAF-C37686BC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9D5FF5A-B098-D6F4-BF42-E94C97D78AAE}"/>
              </a:ext>
            </a:extLst>
          </p:cNvPr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Hloubkové kypření pro krmnou řepu a cukrovku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Hloubka minimálně 25 cm </a:t>
            </a:r>
          </a:p>
          <a:p>
            <a:r>
              <a:rPr lang="cs-CZ" dirty="0"/>
              <a:t>• Hlášení POT: provede se z prostředí Portálu farmáře po jejím provedení, a to nejpozději do 15. </a:t>
            </a:r>
          </a:p>
          <a:p>
            <a:r>
              <a:rPr lang="cs-CZ" dirty="0"/>
              <a:t>  5. roku. </a:t>
            </a:r>
          </a:p>
          <a:p>
            <a:r>
              <a:rPr lang="cs-CZ" dirty="0"/>
              <a:t>• Hlášení obsahuje: identifikační číslo a čtverec DPB (případně zemědělské parcely, pokud byla </a:t>
            </a:r>
          </a:p>
          <a:p>
            <a:r>
              <a:rPr lang="cs-CZ" dirty="0"/>
              <a:t>  POT aplikována na části DPB), identifikace plodiny a termín provedení. </a:t>
            </a:r>
          </a:p>
          <a:p>
            <a:endParaRPr lang="cs-CZ" dirty="0"/>
          </a:p>
          <a:p>
            <a:r>
              <a:rPr lang="cs-CZ" b="1" dirty="0"/>
              <a:t>Pro příklad dobré praxe doporučujeme zvážit tyto postupy hospodaření, které nejsou závazné a jejich nesplnění nepodléhá sankcím: </a:t>
            </a:r>
          </a:p>
          <a:p>
            <a:endParaRPr lang="cs-CZ" dirty="0"/>
          </a:p>
          <a:p>
            <a:r>
              <a:rPr lang="cs-CZ" dirty="0"/>
              <a:t>• Hloubkové kypření, podrytí nebo dlátování půdního profilu </a:t>
            </a:r>
          </a:p>
          <a:p>
            <a:r>
              <a:rPr lang="cs-CZ" dirty="0"/>
              <a:t>• Maximální rozchod pracovních nástrojů (rýh): 1 metr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0190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7AD2EF-1D13-1674-C48B-BAAF304DB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6BBB794-5804-18C3-DFCB-BFDA01C7627C}"/>
              </a:ext>
            </a:extLst>
          </p:cNvPr>
          <p:cNvSpPr txBox="1"/>
          <p:nvPr/>
        </p:nvSpPr>
        <p:spPr>
          <a:xfrm>
            <a:off x="0" y="0"/>
            <a:ext cx="914400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Odkameňování, hrázkování, důlkování u brambor </a:t>
            </a:r>
          </a:p>
          <a:p>
            <a:endParaRPr lang="cs-CZ" dirty="0"/>
          </a:p>
          <a:p>
            <a:r>
              <a:rPr lang="cs-CZ" b="1" dirty="0"/>
              <a:t>Minimální požadavky: </a:t>
            </a:r>
          </a:p>
          <a:p>
            <a:endParaRPr lang="cs-CZ" dirty="0"/>
          </a:p>
          <a:p>
            <a:r>
              <a:rPr lang="cs-CZ" dirty="0"/>
              <a:t>• Odkameňování: vizuálně prokazatelné </a:t>
            </a:r>
          </a:p>
          <a:p>
            <a:r>
              <a:rPr lang="cs-CZ" dirty="0"/>
              <a:t>• Hrázkování/důlkování: </a:t>
            </a:r>
            <a:r>
              <a:rPr lang="cs-CZ" dirty="0" err="1"/>
              <a:t>geotagovaná</a:t>
            </a:r>
            <a:r>
              <a:rPr lang="cs-CZ" dirty="0"/>
              <a:t> fotografie, nutnost předložit při kontrole 26 GT foto: </a:t>
            </a:r>
          </a:p>
          <a:p>
            <a:r>
              <a:rPr lang="cs-CZ" dirty="0"/>
              <a:t>• Nutné pořídit GT foto při nebo krátce po provedení POT </a:t>
            </a:r>
          </a:p>
          <a:p>
            <a:r>
              <a:rPr lang="cs-CZ" dirty="0"/>
              <a:t>• Zaslání do Portálu farmáře je povinné (nestačí jen pro kontrolu na místě) </a:t>
            </a:r>
          </a:p>
          <a:p>
            <a:r>
              <a:rPr lang="cs-CZ" dirty="0"/>
              <a:t>• Doporučení: fotit uvnitř DPB, ideálně úhlopříčně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i="1" dirty="0"/>
              <a:t>Minimální počet GT foto podle velikosti DPB </a:t>
            </a:r>
          </a:p>
          <a:p>
            <a:endParaRPr lang="cs-CZ" b="1" i="1" dirty="0"/>
          </a:p>
          <a:p>
            <a:r>
              <a:rPr lang="cs-CZ" dirty="0"/>
              <a:t> Deklarovaná výměra DPB Počet GT foto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 1 ha včetně 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nad 1 ha do 5 ha včetně 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nad 5 ha 4 </a:t>
            </a:r>
          </a:p>
        </p:txBody>
      </p:sp>
    </p:spTree>
    <p:extLst>
      <p:ext uri="{BB962C8B-B14F-4D97-AF65-F5344CB8AC3E}">
        <p14:creationId xmlns:p14="http://schemas.microsoft.com/office/powerpoint/2010/main" val="143248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42B990-B63F-F2A9-D93F-9C857FA66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1DEFE35-B3FA-C579-102E-1E6A1190D345}"/>
              </a:ext>
            </a:extLst>
          </p:cNvPr>
          <p:cNvSpPr txBox="1"/>
          <p:nvPr/>
        </p:nvSpPr>
        <p:spPr>
          <a:xfrm>
            <a:off x="0" y="1"/>
            <a:ext cx="9144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 </a:t>
            </a:r>
            <a:r>
              <a:rPr lang="cs-CZ" sz="2400" b="1" dirty="0"/>
              <a:t>Aplikace organické hmoty 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Minimální požadavky: </a:t>
            </a:r>
          </a:p>
          <a:p>
            <a:pPr algn="just"/>
            <a:r>
              <a:rPr lang="cs-CZ" dirty="0"/>
              <a:t>• Aplikace v hospodářském roce k hlavní plodině nebo meziplodině </a:t>
            </a:r>
          </a:p>
          <a:p>
            <a:pPr algn="just"/>
            <a:r>
              <a:rPr lang="cs-CZ" dirty="0"/>
              <a:t>  bezprostředně předcházející hlavní plodně</a:t>
            </a:r>
          </a:p>
          <a:p>
            <a:pPr algn="just"/>
            <a:r>
              <a:rPr lang="cs-CZ" dirty="0"/>
              <a:t>• Tuhá statková hnojiva (mimo drůbežích, aplikovaných samostatně) </a:t>
            </a:r>
          </a:p>
          <a:p>
            <a:pPr algn="just"/>
            <a:r>
              <a:rPr lang="cs-CZ" dirty="0"/>
              <a:t>  nebo tuhá organická hnojiva: min. 25 tun na hektar</a:t>
            </a:r>
          </a:p>
          <a:p>
            <a:pPr algn="just"/>
            <a:r>
              <a:rPr lang="cs-CZ" dirty="0"/>
              <a:t>• Kejda nebo digestát: min. 15 tun ha hektar v kombinaci se slámou nebo </a:t>
            </a:r>
          </a:p>
          <a:p>
            <a:pPr algn="just"/>
            <a:r>
              <a:rPr lang="cs-CZ" dirty="0"/>
              <a:t>  zeleným hnojením Tuhá hnojiva splňující požadavky POT: </a:t>
            </a:r>
          </a:p>
          <a:p>
            <a:pPr algn="just"/>
            <a:r>
              <a:rPr lang="cs-CZ" dirty="0"/>
              <a:t>• tuhá statková hnojiva z chovů hospodářských zvířat: hnůj, separát </a:t>
            </a:r>
          </a:p>
          <a:p>
            <a:pPr algn="just"/>
            <a:r>
              <a:rPr lang="cs-CZ" dirty="0"/>
              <a:t>  kejdy, drůbeží trus s podestýlkou nebo bez podestýlky </a:t>
            </a:r>
            <a:r>
              <a:rPr lang="cs-CZ" b="1" i="1" dirty="0">
                <a:solidFill>
                  <a:srgbClr val="FF0000"/>
                </a:solidFill>
              </a:rPr>
              <a:t>pouze ve směsi   </a:t>
            </a:r>
          </a:p>
          <a:p>
            <a:pPr algn="just"/>
            <a:r>
              <a:rPr lang="cs-CZ" b="1" i="1" dirty="0">
                <a:solidFill>
                  <a:srgbClr val="FF0000"/>
                </a:solidFill>
              </a:rPr>
              <a:t>   s hnojem, příp. separátem kejdy </a:t>
            </a:r>
          </a:p>
          <a:p>
            <a:pPr algn="just"/>
            <a:r>
              <a:rPr lang="cs-CZ" dirty="0"/>
              <a:t>• tuhá organická hnojiva: kompost, separát digestátu, tuhý digestát (z </a:t>
            </a:r>
          </a:p>
          <a:p>
            <a:pPr algn="just"/>
            <a:r>
              <a:rPr lang="cs-CZ" dirty="0"/>
              <a:t>  kontejnerových BPS) </a:t>
            </a:r>
          </a:p>
          <a:p>
            <a:pPr algn="just"/>
            <a:r>
              <a:rPr lang="cs-CZ" dirty="0"/>
              <a:t>• Povinná evidence hnojení včetně slámy a zeleného hnojení Doplňující </a:t>
            </a:r>
          </a:p>
          <a:p>
            <a:pPr algn="just"/>
            <a:r>
              <a:rPr lang="cs-CZ" dirty="0"/>
              <a:t>  informace: </a:t>
            </a:r>
          </a:p>
          <a:p>
            <a:pPr algn="just"/>
            <a:r>
              <a:rPr lang="cs-CZ" dirty="0"/>
              <a:t>• Dodání dávky organické hmoty je nutné i tehdy, pokud před založením  </a:t>
            </a:r>
          </a:p>
          <a:p>
            <a:pPr algn="just"/>
            <a:r>
              <a:rPr lang="cs-CZ" dirty="0"/>
              <a:t>  porostu byla meziplodina (bude-li předcházet hlavní plodině </a:t>
            </a:r>
          </a:p>
          <a:p>
            <a:pPr algn="just"/>
            <a:r>
              <a:rPr lang="cs-CZ" dirty="0"/>
              <a:t>  meziplodina, nebude brán na meziplodinu ohled) </a:t>
            </a:r>
          </a:p>
          <a:p>
            <a:pPr algn="just"/>
            <a:r>
              <a:rPr lang="cs-CZ" dirty="0"/>
              <a:t>• Meziplodina před hlavní plodinou se nepočítá jako náhrada organické </a:t>
            </a:r>
          </a:p>
          <a:p>
            <a:pPr algn="just"/>
            <a:r>
              <a:rPr lang="cs-CZ" dirty="0"/>
              <a:t>  hmoty</a:t>
            </a:r>
          </a:p>
        </p:txBody>
      </p:sp>
    </p:spTree>
    <p:extLst>
      <p:ext uri="{BB962C8B-B14F-4D97-AF65-F5344CB8AC3E}">
        <p14:creationId xmlns:p14="http://schemas.microsoft.com/office/powerpoint/2010/main" val="2149712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6A8965-74D1-79E8-27A8-F7BF9B577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4129816-B5B6-402A-1208-454D25869959}"/>
              </a:ext>
            </a:extLst>
          </p:cNvPr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Specifická </a:t>
            </a:r>
            <a:r>
              <a:rPr lang="cs-CZ" sz="2400" b="1" dirty="0" err="1"/>
              <a:t>půdoochranná</a:t>
            </a:r>
            <a:r>
              <a:rPr lang="cs-CZ" sz="2400" b="1" dirty="0"/>
              <a:t> technologie </a:t>
            </a:r>
          </a:p>
          <a:p>
            <a:endParaRPr lang="cs-CZ" dirty="0"/>
          </a:p>
          <a:p>
            <a:r>
              <a:rPr lang="cs-CZ" dirty="0"/>
              <a:t>• POT navržena pro konkrétní pozemek </a:t>
            </a:r>
          </a:p>
          <a:p>
            <a:r>
              <a:rPr lang="cs-CZ" dirty="0"/>
              <a:t>• Potvrzení odbornou institucí</a:t>
            </a:r>
          </a:p>
        </p:txBody>
      </p:sp>
    </p:spTree>
    <p:extLst>
      <p:ext uri="{BB962C8B-B14F-4D97-AF65-F5344CB8AC3E}">
        <p14:creationId xmlns:p14="http://schemas.microsoft.com/office/powerpoint/2010/main" val="3652277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891517-4647-2DA5-6EEC-07D300DB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CEE99E2-06C8-E554-9CC3-5A4130AC8834}"/>
              </a:ext>
            </a:extLst>
          </p:cNvPr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</a:p>
          <a:p>
            <a:pPr algn="ctr"/>
            <a:r>
              <a:rPr lang="cs-CZ" sz="2400" b="1" dirty="0"/>
              <a:t>Osevní sled </a:t>
            </a:r>
          </a:p>
          <a:p>
            <a:endParaRPr lang="cs-CZ" dirty="0"/>
          </a:p>
          <a:p>
            <a:r>
              <a:rPr lang="cs-CZ" dirty="0"/>
              <a:t>Minimální požadavky: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Kontrolovaným parametrem ze strany SZIF je kontrola v LPIS dle deklarovaného osevu z předchozích JŽ, kontrola aktuální pěstované plodiny v terénu.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Podmínky osevního sledu pro plodiny s nízkým ochranným stupněm na MEO NR plochách </a:t>
            </a:r>
          </a:p>
          <a:p>
            <a:endParaRPr lang="cs-CZ" dirty="0"/>
          </a:p>
          <a:p>
            <a:r>
              <a:rPr lang="cs-CZ" dirty="0"/>
              <a:t>• 33 % zlepšujících plodin </a:t>
            </a:r>
          </a:p>
          <a:p>
            <a:r>
              <a:rPr lang="cs-CZ" dirty="0"/>
              <a:t>• V období aktuálního roku + předchozích 5 let (celkem 6 let) musí být na dané ploše plodiny </a:t>
            </a:r>
          </a:p>
          <a:p>
            <a:r>
              <a:rPr lang="cs-CZ" dirty="0"/>
              <a:t>  evidováno minimálně 33 % zlepšujících plodin podle přílohy č. 19 NV </a:t>
            </a:r>
          </a:p>
          <a:p>
            <a:endParaRPr lang="cs-CZ" dirty="0"/>
          </a:p>
          <a:p>
            <a:r>
              <a:rPr lang="cs-CZ" dirty="0"/>
              <a:t>• Výpočet: souhrnná výměra zlepšujících plodin musí být alespoň 50 % z 6násobku výměry </a:t>
            </a:r>
          </a:p>
          <a:p>
            <a:r>
              <a:rPr lang="cs-CZ" dirty="0"/>
              <a:t>  plodiny se středním ochranným vlivem pěstované v roce podání žádosti </a:t>
            </a:r>
          </a:p>
          <a:p>
            <a:endParaRPr lang="cs-CZ" dirty="0"/>
          </a:p>
          <a:p>
            <a:r>
              <a:rPr lang="cs-CZ" b="1" dirty="0"/>
              <a:t>Režim pro ekologické zemědělství (EZ): </a:t>
            </a:r>
          </a:p>
          <a:p>
            <a:endParaRPr lang="cs-CZ" dirty="0"/>
          </a:p>
          <a:p>
            <a:r>
              <a:rPr lang="cs-CZ" dirty="0"/>
              <a:t> Podmínka je splněna, pokud:</a:t>
            </a:r>
          </a:p>
          <a:p>
            <a:endParaRPr lang="cs-CZ" dirty="0"/>
          </a:p>
          <a:p>
            <a:r>
              <a:rPr lang="cs-CZ" dirty="0"/>
              <a:t> • V roce podání žádosti nebo v předchozím roce výměra zlepšujících plodin (dle přílohy č. 19 </a:t>
            </a:r>
          </a:p>
          <a:p>
            <a:r>
              <a:rPr lang="cs-CZ" dirty="0"/>
              <a:t>   NV) na dané ploše dosahuje minimálně 50 % z dvojnásobku výměry plodiny s nízkým stupněm   </a:t>
            </a:r>
          </a:p>
          <a:p>
            <a:r>
              <a:rPr lang="cs-CZ" dirty="0"/>
              <a:t>   ochranného vlivu vegetace pěstované v roce podání žádosti.</a:t>
            </a:r>
          </a:p>
        </p:txBody>
      </p:sp>
    </p:spTree>
    <p:extLst>
      <p:ext uri="{BB962C8B-B14F-4D97-AF65-F5344CB8AC3E}">
        <p14:creationId xmlns:p14="http://schemas.microsoft.com/office/powerpoint/2010/main" val="4109178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53D4D-2752-4F29-835D-472DCBB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490A18-35B5-4BD1-B7B7-E96B557E3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5824"/>
            <a:ext cx="9324528" cy="688895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EEA6475-99C2-4154-B725-5A939D82D8F7}"/>
              </a:ext>
            </a:extLst>
          </p:cNvPr>
          <p:cNvSpPr txBox="1">
            <a:spLocks/>
          </p:cNvSpPr>
          <p:nvPr/>
        </p:nvSpPr>
        <p:spPr>
          <a:xfrm>
            <a:off x="-180528" y="0"/>
            <a:ext cx="9324528" cy="7647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NEO PLOCHA – ŘEPKA + ORBA</a:t>
            </a:r>
          </a:p>
        </p:txBody>
      </p:sp>
    </p:spTree>
    <p:extLst>
      <p:ext uri="{BB962C8B-B14F-4D97-AF65-F5344CB8AC3E}">
        <p14:creationId xmlns:p14="http://schemas.microsoft.com/office/powerpoint/2010/main" val="290836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70DA1-2CBA-A6F0-0D50-9440CAFF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16FE6C-54D3-BEF2-073A-9C38F1D6383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428F1F2-1B17-3591-082A-D4DF5CFF5560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90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TECHNOLOGIE POPKRYV PŮDY ŘEPKA </a:t>
            </a:r>
          </a:p>
          <a:p>
            <a:pPr algn="ctr"/>
            <a:r>
              <a:rPr lang="cs-CZ" dirty="0"/>
              <a:t>JM </a:t>
            </a:r>
          </a:p>
        </p:txBody>
      </p:sp>
    </p:spTree>
    <p:extLst>
      <p:ext uri="{BB962C8B-B14F-4D97-AF65-F5344CB8AC3E}">
        <p14:creationId xmlns:p14="http://schemas.microsoft.com/office/powerpoint/2010/main" val="1248545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E78A94-A109-3ED9-6263-BC19E14CF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" y="-1852255"/>
            <a:ext cx="9113664" cy="904291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DEFCC2A-2AE2-85E0-EFA7-7FB130DBDE2F}"/>
              </a:ext>
            </a:extLst>
          </p:cNvPr>
          <p:cNvSpPr txBox="1"/>
          <p:nvPr/>
        </p:nvSpPr>
        <p:spPr>
          <a:xfrm>
            <a:off x="4538694" y="116632"/>
            <a:ext cx="4574970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53 cm řádky, setí přímo podrývákem Sumo trio</a:t>
            </a:r>
          </a:p>
        </p:txBody>
      </p:sp>
    </p:spTree>
    <p:extLst>
      <p:ext uri="{BB962C8B-B14F-4D97-AF65-F5344CB8AC3E}">
        <p14:creationId xmlns:p14="http://schemas.microsoft.com/office/powerpoint/2010/main" val="721608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3D5354-F70A-5CCC-F8C3-4FDE015B0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7" y="0"/>
            <a:ext cx="818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509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BAE652-7AD0-21EB-1158-1AEEF6EF6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0" y="0"/>
            <a:ext cx="93022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F00B382-BDB3-7EE3-1D5E-BD5B95CF04A7}"/>
              </a:ext>
            </a:extLst>
          </p:cNvPr>
          <p:cNvSpPr txBox="1">
            <a:spLocks/>
          </p:cNvSpPr>
          <p:nvPr/>
        </p:nvSpPr>
        <p:spPr>
          <a:xfrm>
            <a:off x="-8634" y="6273476"/>
            <a:ext cx="9144000" cy="5760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Příklady dobré praxe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105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6187399-F940-5E3D-ACE6-A8F4B1CFF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2"/>
          <a:stretch/>
        </p:blipFill>
        <p:spPr>
          <a:xfrm>
            <a:off x="-1" y="1484785"/>
            <a:ext cx="4255367" cy="37243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88EDF3-96D6-6A5E-98CC-6B5442D0DC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282418" y="1484785"/>
            <a:ext cx="4782645" cy="37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5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6EF9D8-71F6-56B6-A2BC-8B84B0B43E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B0015F-7054-CDEE-4B5D-FA4EC2766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2D2F78-6FC5-F5AD-FB68-5042D3629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4704"/>
            <a:ext cx="9234109" cy="615730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2717754-B808-9FEA-A3CA-D867F679E2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234108" cy="990600"/>
          </a:xfrm>
          <a:prstGeom prst="rect">
            <a:avLst/>
          </a:prstGeom>
          <a:solidFill>
            <a:schemeClr val="accent2"/>
          </a:solidFill>
          <a:ln w="19050">
            <a:solidFill>
              <a:srgbClr val="FFC000"/>
            </a:solidFill>
          </a:ln>
        </p:spPr>
        <p:txBody>
          <a:bodyPr vert="horz" anchor="t" anchorCtr="0">
            <a:normAutofit fontScale="97500" lnSpcReduction="1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SSL TECHNOLOGIE SLUNEČNICE</a:t>
            </a:r>
          </a:p>
          <a:p>
            <a:pPr algn="ctr"/>
            <a:r>
              <a:rPr lang="cs-CZ" dirty="0"/>
              <a:t> ČEJČ</a:t>
            </a:r>
          </a:p>
        </p:txBody>
      </p:sp>
    </p:spTree>
    <p:extLst>
      <p:ext uri="{BB962C8B-B14F-4D97-AF65-F5344CB8AC3E}">
        <p14:creationId xmlns:p14="http://schemas.microsoft.com/office/powerpoint/2010/main" val="1632863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6569EC-1636-4DC4-4638-3E2026F54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r="4500" b="33200"/>
          <a:stretch/>
        </p:blipFill>
        <p:spPr>
          <a:xfrm>
            <a:off x="1" y="98891"/>
            <a:ext cx="9152776" cy="675910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660452-739B-CA22-1669-C2ADB477A049}"/>
              </a:ext>
            </a:extLst>
          </p:cNvPr>
          <p:cNvSpPr txBox="1"/>
          <p:nvPr/>
        </p:nvSpPr>
        <p:spPr>
          <a:xfrm>
            <a:off x="3923928" y="6111116"/>
            <a:ext cx="46740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TECHNOLOGIE PODRÝVÁNÍ V LINII ŘÁDKŮ</a:t>
            </a:r>
          </a:p>
        </p:txBody>
      </p:sp>
    </p:spTree>
    <p:extLst>
      <p:ext uri="{BB962C8B-B14F-4D97-AF65-F5344CB8AC3E}">
        <p14:creationId xmlns:p14="http://schemas.microsoft.com/office/powerpoint/2010/main" val="1943318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35C582-EA52-4DBB-A6BB-6752FDC11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A8BBB4-879D-AFD3-94B0-FAE9752B1C86}"/>
              </a:ext>
            </a:extLst>
          </p:cNvPr>
          <p:cNvSpPr txBox="1"/>
          <p:nvPr/>
        </p:nvSpPr>
        <p:spPr>
          <a:xfrm>
            <a:off x="5436096" y="5733256"/>
            <a:ext cx="338437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MEZIPLODINA + GLYPHOSAT </a:t>
            </a:r>
          </a:p>
          <a:p>
            <a:r>
              <a:rPr lang="cs-CZ" dirty="0"/>
              <a:t>ROČNÍK VS BILANCE VODY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F402C94-9406-2865-1CCC-196CC99D66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Příklady dobré praxe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86700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0BD9887-284A-3433-E2C6-E9C6D3907EF0}"/>
              </a:ext>
            </a:extLst>
          </p:cNvPr>
          <p:cNvSpPr txBox="1"/>
          <p:nvPr/>
        </p:nvSpPr>
        <p:spPr>
          <a:xfrm>
            <a:off x="0" y="0"/>
            <a:ext cx="9144000" cy="58900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90CDA9-2878-1E3A-5F67-8DD43507B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735" y="787960"/>
            <a:ext cx="6857999" cy="5282076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2E0B6CA-FDC5-164C-41C2-76F47738FEAF}"/>
              </a:ext>
            </a:extLst>
          </p:cNvPr>
          <p:cNvSpPr txBox="1"/>
          <p:nvPr/>
        </p:nvSpPr>
        <p:spPr>
          <a:xfrm>
            <a:off x="-1" y="5890046"/>
            <a:ext cx="9143999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endParaRPr lang="cs-CZ" dirty="0">
              <a:solidFill>
                <a:srgbClr val="00206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cs-CZ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https://www.agromanual.cz/cz/clanky/technologie/vertikalni-zpracovani-pudy-jako-systemove-reseni-eroze-a-osevnich-postupu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75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040294-03E4-4947-CDBE-44041158E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" y="0"/>
            <a:ext cx="9519724" cy="637270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3D010A4-D054-29B9-8171-EB37D21F2308}"/>
              </a:ext>
            </a:extLst>
          </p:cNvPr>
          <p:cNvSpPr txBox="1"/>
          <p:nvPr/>
        </p:nvSpPr>
        <p:spPr>
          <a:xfrm>
            <a:off x="0" y="5869721"/>
            <a:ext cx="955701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Děkuji za pozornost</a:t>
            </a:r>
          </a:p>
          <a:p>
            <a:endParaRPr lang="cs-CZ" sz="2000"/>
          </a:p>
          <a:p>
            <a:r>
              <a:rPr lang="cs-CZ" sz="2000"/>
              <a:t>Dotazy</a:t>
            </a:r>
            <a:r>
              <a:rPr lang="cs-CZ" sz="2000" dirty="0"/>
              <a:t>, podněty:     </a:t>
            </a:r>
            <a:r>
              <a:rPr lang="cs-CZ" sz="2000" dirty="0">
                <a:hlinkClick r:id="rId3"/>
              </a:rPr>
              <a:t>sandera27@seznam.cz</a:t>
            </a:r>
            <a:r>
              <a:rPr lang="cs-CZ" sz="2000" dirty="0"/>
              <a:t>   tel.702 089 116 </a:t>
            </a:r>
          </a:p>
        </p:txBody>
      </p:sp>
    </p:spTree>
    <p:extLst>
      <p:ext uri="{BB962C8B-B14F-4D97-AF65-F5344CB8AC3E}">
        <p14:creationId xmlns:p14="http://schemas.microsoft.com/office/powerpoint/2010/main" val="405150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8AED547-682E-ED9B-160C-C8D24FA88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D5EC15A-C278-9C0A-C6F5-CA482A4D2D22}"/>
              </a:ext>
            </a:extLst>
          </p:cNvPr>
          <p:cNvSpPr txBox="1"/>
          <p:nvPr/>
        </p:nvSpPr>
        <p:spPr>
          <a:xfrm>
            <a:off x="-18863" y="0"/>
            <a:ext cx="9181725" cy="100950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3200" b="1" dirty="0"/>
              <a:t>Vazby na další legislativu </a:t>
            </a:r>
          </a:p>
          <a:p>
            <a:pPr algn="ctr"/>
            <a:r>
              <a:rPr lang="cs-CZ" sz="3200" b="1" dirty="0"/>
              <a:t> (SP + platná legislativa)</a:t>
            </a:r>
          </a:p>
          <a:p>
            <a:pPr algn="ctr"/>
            <a:endParaRPr lang="cs-CZ" sz="3200" b="1" dirty="0"/>
          </a:p>
          <a:p>
            <a:pPr algn="ctr"/>
            <a:endParaRPr lang="cs-CZ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Max. plocha plodiny na SEO.DPB 10 ha  změněno	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sz="2400" b="1" u="sng" dirty="0">
                <a:solidFill>
                  <a:srgbClr val="FF0000"/>
                </a:solidFill>
              </a:rPr>
              <a:t>Vztaženo k zemědělské parcele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cs-CZ" sz="2400" b="1" dirty="0"/>
              <a:t>nestačí – kolize s absencí Ř.O. SOF1 + další</a:t>
            </a:r>
            <a:endParaRPr lang="cs-CZ" sz="2400" b="1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Svažité pozemky stejná plodina 1x za 3 roky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cs-CZ" sz="2400" b="1" dirty="0"/>
              <a:t> zrušeno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u="sng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Všechny pozemky zákaz plodiny po plodině 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cs-CZ" sz="2400" b="1" dirty="0"/>
              <a:t>zrušeno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u="sng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b="1" dirty="0"/>
              <a:t>Ozim a jařina stejného druhu = stejná plodina DZES 7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lvl="1"/>
            <a:endParaRPr lang="cs-CZ" sz="2400" b="1" dirty="0">
              <a:solidFill>
                <a:srgbClr val="C00000"/>
              </a:solidFill>
            </a:endParaRPr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lvl="1"/>
            <a:endParaRPr lang="cs-CZ" sz="2800" b="1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593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symbol pro obsah 9">
            <a:extLst>
              <a:ext uri="{FF2B5EF4-FFF2-40B4-BE49-F238E27FC236}">
                <a16:creationId xmlns:a16="http://schemas.microsoft.com/office/drawing/2014/main" id="{2A2BD7C1-0821-4160-987E-EECF1EB0DD3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86948835"/>
              </p:ext>
            </p:extLst>
          </p:nvPr>
        </p:nvGraphicFramePr>
        <p:xfrm>
          <a:off x="323869" y="1268760"/>
          <a:ext cx="4355976" cy="449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568">
                  <a:extLst>
                    <a:ext uri="{9D8B030D-6E8A-4147-A177-3AD203B41FA5}">
                      <a16:colId xmlns:a16="http://schemas.microsoft.com/office/drawing/2014/main" val="2216333071"/>
                    </a:ext>
                  </a:extLst>
                </a:gridCol>
                <a:gridCol w="718683">
                  <a:extLst>
                    <a:ext uri="{9D8B030D-6E8A-4147-A177-3AD203B41FA5}">
                      <a16:colId xmlns:a16="http://schemas.microsoft.com/office/drawing/2014/main" val="2663739978"/>
                    </a:ext>
                  </a:extLst>
                </a:gridCol>
                <a:gridCol w="685640">
                  <a:extLst>
                    <a:ext uri="{9D8B030D-6E8A-4147-A177-3AD203B41FA5}">
                      <a16:colId xmlns:a16="http://schemas.microsoft.com/office/drawing/2014/main" val="419774937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4289723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302671332"/>
                    </a:ext>
                  </a:extLst>
                </a:gridCol>
                <a:gridCol w="827925">
                  <a:extLst>
                    <a:ext uri="{9D8B030D-6E8A-4147-A177-3AD203B41FA5}">
                      <a16:colId xmlns:a16="http://schemas.microsoft.com/office/drawing/2014/main" val="606881493"/>
                    </a:ext>
                  </a:extLst>
                </a:gridCol>
              </a:tblGrid>
              <a:tr h="665272"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OP PŘED </a:t>
                      </a:r>
                    </a:p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SEO NAVÝŠENÍM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OP po navýšení SEO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sz="12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08243"/>
                  </a:ext>
                </a:extLst>
              </a:tr>
              <a:tr h="385828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KUK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JJ+JT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KUK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28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JJ + JT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JETEL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KUK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303104"/>
                  </a:ext>
                </a:extLst>
              </a:tr>
              <a:tr h="385828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JETEL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P.O.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P.O.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3821"/>
                  </a:ext>
                </a:extLst>
              </a:tr>
              <a:tr h="385828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PO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Ř.O.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JJ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165781"/>
                  </a:ext>
                </a:extLst>
              </a:tr>
              <a:tr h="385828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KUK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P.O.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10045"/>
                  </a:ext>
                </a:extLst>
              </a:tr>
              <a:tr h="461068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P.O.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JJ+JT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780481"/>
                  </a:ext>
                </a:extLst>
              </a:tr>
              <a:tr h="404454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Ř.O.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JETEL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865455"/>
                  </a:ext>
                </a:extLst>
              </a:tr>
              <a:tr h="259994"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P.O.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P.O.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619639"/>
                  </a:ext>
                </a:extLst>
              </a:tr>
              <a:tr h="340089"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231887"/>
                  </a:ext>
                </a:extLst>
              </a:tr>
              <a:tr h="414567">
                <a:tc>
                  <a:txBody>
                    <a:bodyPr/>
                    <a:lstStyle/>
                    <a:p>
                      <a:endParaRPr lang="cs-CZ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800 ha 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33808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7704D48-FD0E-4EA7-B1BA-16880479D9B2}"/>
              </a:ext>
            </a:extLst>
          </p:cNvPr>
          <p:cNvSpPr txBox="1"/>
          <p:nvPr/>
        </p:nvSpPr>
        <p:spPr>
          <a:xfrm>
            <a:off x="323870" y="-18854"/>
            <a:ext cx="8496262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2400" dirty="0"/>
              <a:t>PODÍL PLODIN / OP / PPV první verze</a:t>
            </a:r>
          </a:p>
          <a:p>
            <a:pPr algn="ctr"/>
            <a:endParaRPr lang="cs-CZ" sz="2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AE6E090-17DC-9399-5080-ABDE69EAB421}"/>
              </a:ext>
            </a:extLst>
          </p:cNvPr>
          <p:cNvSpPr txBox="1"/>
          <p:nvPr/>
        </p:nvSpPr>
        <p:spPr>
          <a:xfrm>
            <a:off x="4823862" y="1268760"/>
            <a:ext cx="4320138" cy="452431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50% Z.PARCEL V SEO</a:t>
            </a:r>
          </a:p>
          <a:p>
            <a:endParaRPr lang="cs-CZ" dirty="0"/>
          </a:p>
          <a:p>
            <a:r>
              <a:rPr lang="cs-CZ" dirty="0"/>
              <a:t>V OP  bez zavedení </a:t>
            </a:r>
            <a:r>
              <a:rPr lang="cs-CZ" b="1" i="1" dirty="0"/>
              <a:t>MEO 2 </a:t>
            </a:r>
            <a:r>
              <a:rPr lang="cs-CZ" dirty="0"/>
              <a:t>naroste podíl a rychlost opakování plodin</a:t>
            </a:r>
          </a:p>
          <a:p>
            <a:endParaRPr lang="cs-CZ" dirty="0"/>
          </a:p>
          <a:p>
            <a:r>
              <a:rPr lang="cs-CZ" b="1" dirty="0"/>
              <a:t>Konflikt NS !! OP</a:t>
            </a:r>
          </a:p>
          <a:p>
            <a:endParaRPr lang="cs-CZ" dirty="0"/>
          </a:p>
          <a:p>
            <a:r>
              <a:rPr lang="cs-CZ" dirty="0"/>
              <a:t>Konflikt s IOR, snižováním POR ….</a:t>
            </a:r>
          </a:p>
          <a:p>
            <a:endParaRPr lang="cs-CZ" dirty="0"/>
          </a:p>
          <a:p>
            <a:r>
              <a:rPr lang="cs-CZ" b="1" dirty="0"/>
              <a:t>Problém se zařazením řepky, kukuřice </a:t>
            </a:r>
            <a:r>
              <a:rPr lang="cs-CZ" dirty="0"/>
              <a:t>MEO 2 umožní rotaci plodin vč řešení eroze</a:t>
            </a:r>
          </a:p>
          <a:p>
            <a:endParaRPr lang="cs-CZ" dirty="0"/>
          </a:p>
          <a:p>
            <a:r>
              <a:rPr lang="cs-CZ" b="1" u="sng" dirty="0"/>
              <a:t>PT bez opory v OP (</a:t>
            </a:r>
            <a:r>
              <a:rPr lang="cs-CZ" b="1" u="sng" dirty="0" err="1"/>
              <a:t>kuk.siláž</a:t>
            </a:r>
            <a:r>
              <a:rPr lang="cs-CZ" b="1" u="sng" dirty="0"/>
              <a:t> 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574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F075165-0B5D-F91E-2E1C-AFF0E6E0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5DA74FD-D090-D959-0A8C-257F3AC903AF}"/>
              </a:ext>
            </a:extLst>
          </p:cNvPr>
          <p:cNvSpPr txBox="1"/>
          <p:nvPr/>
        </p:nvSpPr>
        <p:spPr>
          <a:xfrm>
            <a:off x="-18863" y="0"/>
            <a:ext cx="9181725" cy="9941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endParaRPr lang="cs-CZ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b="1" dirty="0"/>
              <a:t>ŘEPKA OZIMÁ – samostatná kategorie SOF 1 – nebude !</a:t>
            </a:r>
          </a:p>
          <a:p>
            <a:pPr lvl="1"/>
            <a:r>
              <a:rPr lang="cs-CZ" b="1" dirty="0"/>
              <a:t> </a:t>
            </a:r>
            <a:endParaRPr lang="cs-CZ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dirty="0"/>
              <a:t>Ř.O.  (obilniny) jako VOF funkčně neakceptovatelné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b="1" i="1" u="sng" dirty="0"/>
              <a:t>ČÁSTEČNÁ</a:t>
            </a:r>
            <a:r>
              <a:rPr lang="cs-CZ" i="1" dirty="0"/>
              <a:t> NÁHRADA :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rgbClr val="FF0000"/>
                </a:solidFill>
              </a:rPr>
              <a:t>NESČÍTÁNÍ Ř.O. a </a:t>
            </a:r>
            <a:r>
              <a:rPr lang="cs-CZ" b="1" i="1" dirty="0">
                <a:solidFill>
                  <a:srgbClr val="FF0000"/>
                </a:solidFill>
              </a:rPr>
              <a:t>OZIMÝCH OBILNIN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Ozimé obilniny se nepočítají do souvislé plochy DZES 5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!! JARNÍ OBILNINY ANO…</a:t>
            </a:r>
            <a:endParaRPr lang="cs-CZ" i="1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b="1" dirty="0"/>
              <a:t>VYŠŠÍ MOC  /  Vyhláška k Monitoringu eroze (SPÚ)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b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dirty="0"/>
              <a:t>Při splnění max. ztráty půdy dle </a:t>
            </a:r>
            <a:r>
              <a:rPr lang="cs-CZ" b="1" dirty="0"/>
              <a:t>ZPF 9.9.2  „automaticky“ (?)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b="1" i="1" u="sng" dirty="0">
                <a:solidFill>
                  <a:srgbClr val="FF0000"/>
                </a:solidFill>
              </a:rPr>
              <a:t>Aktuálně nedořešeno</a:t>
            </a:r>
          </a:p>
          <a:p>
            <a:pPr lvl="3"/>
            <a:endParaRPr lang="cs-CZ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cs-CZ" b="1" dirty="0"/>
              <a:t>Otázka vyšší moci: </a:t>
            </a:r>
          </a:p>
          <a:p>
            <a:pPr marL="2743200" lvl="5" indent="-457200">
              <a:buFont typeface="+mj-lt"/>
              <a:buAutoNum type="alphaUcPeriod"/>
            </a:pPr>
            <a:r>
              <a:rPr lang="cs-CZ" dirty="0"/>
              <a:t>Splnění Zákonné normy</a:t>
            </a:r>
          </a:p>
          <a:p>
            <a:pPr marL="2743200" lvl="5" indent="-457200">
              <a:buFont typeface="+mj-lt"/>
              <a:buAutoNum type="alphaUcPeriod"/>
            </a:pPr>
            <a:r>
              <a:rPr lang="cs-CZ" b="1" dirty="0"/>
              <a:t>Splnění pouze </a:t>
            </a:r>
            <a:r>
              <a:rPr lang="cs-CZ" b="1" dirty="0" err="1"/>
              <a:t>min.požadavků</a:t>
            </a:r>
            <a:endParaRPr lang="cs-CZ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FF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SOUVISLÁ PLOCHA DZES 5 – dělení kulturou U,G - bez limitu minimální  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                                                              šíře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 SOUVISLÁ PLOCHA DZES 7 – dělení kulturou U,G minimální šíře 6 m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Pro ozimy 2026 </a:t>
            </a:r>
            <a:r>
              <a:rPr lang="cs-CZ" b="1" u="sng" dirty="0">
                <a:solidFill>
                  <a:srgbClr val="FF0000"/>
                </a:solidFill>
              </a:rPr>
              <a:t>12 m !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lvl="1"/>
            <a:endParaRPr lang="cs-CZ" sz="2400" b="1" dirty="0">
              <a:solidFill>
                <a:srgbClr val="C00000"/>
              </a:solidFill>
            </a:endParaRPr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lvl="1"/>
            <a:endParaRPr lang="cs-CZ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lvl="1"/>
            <a:endParaRPr lang="cs-CZ" sz="2800" b="1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628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4230</TotalTime>
  <Words>5492</Words>
  <Application>Microsoft Office PowerPoint</Application>
  <PresentationFormat>Předvádění na obrazovce (4:3)</PresentationFormat>
  <Paragraphs>863</Paragraphs>
  <Slides>64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2" baseType="lpstr">
      <vt:lpstr>Arial</vt:lpstr>
      <vt:lpstr>Arial Unicode MS</vt:lpstr>
      <vt:lpstr>Bookman Old Style</vt:lpstr>
      <vt:lpstr>Calibri</vt:lpstr>
      <vt:lpstr>Gill Sans MT</vt:lpstr>
      <vt:lpstr>Wingdings</vt:lpstr>
      <vt:lpstr>Wingdings 3</vt:lpstr>
      <vt:lpstr>Origin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ZMĚNY za poslední rok vs. PŘIJATÉ ŘEŠENÍ, možný vývoj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Půdoochranné technologie v oblastech postižených suchem</dc:title>
  <dc:creator>01277</dc:creator>
  <cp:lastModifiedBy>Antonín Šandera</cp:lastModifiedBy>
  <cp:revision>315</cp:revision>
  <dcterms:created xsi:type="dcterms:W3CDTF">2009-11-17T17:11:23Z</dcterms:created>
  <dcterms:modified xsi:type="dcterms:W3CDTF">2025-10-30T04:59:15Z</dcterms:modified>
</cp:coreProperties>
</file>