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4"/>
  </p:notesMasterIdLst>
  <p:handoutMasterIdLst>
    <p:handoutMasterId r:id="rId15"/>
  </p:handoutMasterIdLst>
  <p:sldIdLst>
    <p:sldId id="256" r:id="rId3"/>
    <p:sldId id="387" r:id="rId4"/>
    <p:sldId id="388" r:id="rId5"/>
    <p:sldId id="382" r:id="rId6"/>
    <p:sldId id="384" r:id="rId7"/>
    <p:sldId id="386" r:id="rId8"/>
    <p:sldId id="394" r:id="rId9"/>
    <p:sldId id="391" r:id="rId10"/>
    <p:sldId id="392" r:id="rId11"/>
    <p:sldId id="393" r:id="rId12"/>
    <p:sldId id="302" r:id="rId13"/>
  </p:sldIdLst>
  <p:sldSz cx="9144000" cy="6858000" type="screen4x3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CCFF"/>
    <a:srgbClr val="74C0F4"/>
    <a:srgbClr val="98DAF8"/>
    <a:srgbClr val="FFFFCC"/>
    <a:srgbClr val="FFFFFF"/>
    <a:srgbClr val="9C8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5025" autoAdjust="0"/>
  </p:normalViewPr>
  <p:slideViewPr>
    <p:cSldViewPr>
      <p:cViewPr varScale="1">
        <p:scale>
          <a:sx n="97" d="100"/>
          <a:sy n="97" d="100"/>
        </p:scale>
        <p:origin x="2214" y="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F4E78-E6BD-4F5A-BC87-A315023DF540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CFC33-1FDA-4886-98BB-AFBBE88EA5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916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A4D70-DC15-4566-A234-3B15CD6C8EC4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A1D28-41DF-488F-B512-1196338B0B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16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Po 6 letech dosahují znaky běžných hodnot</a:t>
            </a:r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5CFC1F-A034-4EA4-8360-8AA45161B11B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669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Po 6 letech dosahují znaky běžných hodnot</a:t>
            </a:r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5CFC1F-A034-4EA4-8360-8AA45161B11B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287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5CFC1F-A034-4EA4-8360-8AA45161B11B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4186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5CFC1F-A034-4EA4-8360-8AA45161B11B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630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Po 6 letech dosahují znaky běžných hodnot</a:t>
            </a:r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5CFC1F-A034-4EA4-8360-8AA45161B11B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355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Po 6 letech dosahují znaky běžných hodnot</a:t>
            </a:r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5CFC1F-A034-4EA4-8360-8AA45161B11B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642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Po 6 letech dosahují znaky běžných hodnot</a:t>
            </a:r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5CFC1F-A034-4EA4-8360-8AA45161B11B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317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Po 6 letech dosahují znaky běžných hodnot</a:t>
            </a:r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5CFC1F-A034-4EA4-8360-8AA45161B11B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090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Po 6 letech dosahují znaky běžných hodnot</a:t>
            </a:r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5CFC1F-A034-4EA4-8360-8AA45161B11B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498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717032"/>
            <a:ext cx="7772400" cy="1008112"/>
          </a:xfrm>
        </p:spPr>
        <p:txBody>
          <a:bodyPr anchor="ctr" anchorCtr="0">
            <a:noAutofit/>
          </a:bodyPr>
          <a:lstStyle>
            <a:lvl1pPr>
              <a:defRPr sz="4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772744"/>
            <a:ext cx="6400800" cy="960512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08313" cy="7424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692695"/>
            <a:ext cx="5111750" cy="51125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70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4644727" y="6263927"/>
            <a:ext cx="2591569" cy="287337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4644727" y="6551264"/>
            <a:ext cx="2591569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92695"/>
            <a:ext cx="5486400" cy="4034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4644727" y="6263927"/>
            <a:ext cx="2591569" cy="287337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4644727" y="6551264"/>
            <a:ext cx="2591569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4644727" y="6263927"/>
            <a:ext cx="2591569" cy="287337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4644727" y="6551264"/>
            <a:ext cx="2591569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45861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45861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23E4E-28C3-4CD3-8007-5A2023745F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77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3573016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Poděkování / Kontakt…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4644727" y="6263927"/>
            <a:ext cx="2591569" cy="287337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4644727" y="6551264"/>
            <a:ext cx="2591569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4644727" y="6263927"/>
            <a:ext cx="2591569" cy="287337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4644727" y="6551264"/>
            <a:ext cx="2591569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4644727" y="6263927"/>
            <a:ext cx="2591569" cy="287337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4644727" y="6551264"/>
            <a:ext cx="2591569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4644727" y="6263927"/>
            <a:ext cx="2591569" cy="287337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4644727" y="6551264"/>
            <a:ext cx="2591569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4644727" y="6263927"/>
            <a:ext cx="2591569" cy="287337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4644727" y="6551264"/>
            <a:ext cx="2591569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4644727" y="6263927"/>
            <a:ext cx="2591569" cy="287337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4644727" y="6551264"/>
            <a:ext cx="2591569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4644727" y="6263927"/>
            <a:ext cx="2591569" cy="287337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4644727" y="6551264"/>
            <a:ext cx="2591569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8B4F-0999-43E7-A159-EE6A04ECB7C3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51022-6DD4-43F9-80A7-C9E0AFA2139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7740352" y="6376243"/>
            <a:ext cx="79208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70A39-961D-4FCF-B815-1711BD1F564E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7EC47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7EC47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:\Users\tygl\Dropbox\Work\CZU_Sablony\PrezData\fappz_sablona_page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9143996" cy="685799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ygl\Dropbox\Work\CZU_Sablony\PrezData\fappz_sablona_page2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752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7740352" y="6376243"/>
            <a:ext cx="79208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70A39-961D-4FCF-B815-1711BD1F564E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9C884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395536" y="3429000"/>
            <a:ext cx="8424936" cy="1008112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Aktuální výsledky projektu „Separace lístků a stonků leguminóz“</a:t>
            </a: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007604" y="4797152"/>
            <a:ext cx="7200800" cy="960512"/>
          </a:xfrm>
        </p:spPr>
        <p:txBody>
          <a:bodyPr/>
          <a:lstStyle/>
          <a:p>
            <a:r>
              <a:rPr lang="cs-CZ" dirty="0"/>
              <a:t>Josef Hakl</a:t>
            </a:r>
          </a:p>
          <a:p>
            <a:r>
              <a:rPr lang="cs-CZ" dirty="0"/>
              <a:t>Katedra agroekologie a rostlinné produkce</a:t>
            </a:r>
          </a:p>
          <a:p>
            <a:r>
              <a:rPr lang="cs-CZ" dirty="0"/>
              <a:t>ČZU v Praze, 13.12.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227019" y="142761"/>
            <a:ext cx="877000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  <a:latin typeface="Calibri" pitchFamily="34" charset="0"/>
              </a:rPr>
              <a:t>Aktuální závěry</a:t>
            </a:r>
            <a:endParaRPr lang="en-US" altLang="cs-CZ" sz="2400" u="sng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cs-CZ" altLang="cs-CZ" sz="2400" b="1" dirty="0">
                <a:latin typeface="Calibri" pitchFamily="34" charset="0"/>
              </a:rPr>
              <a:t>Produkce listů na hektar</a:t>
            </a:r>
          </a:p>
          <a:p>
            <a:r>
              <a:rPr lang="cs-CZ" altLang="cs-CZ" sz="2400" b="1" dirty="0">
                <a:latin typeface="Calibri" pitchFamily="34" charset="0"/>
              </a:rPr>
              <a:t>- </a:t>
            </a:r>
            <a:r>
              <a:rPr lang="cs-CZ" altLang="cs-CZ" sz="2400" dirty="0">
                <a:latin typeface="Calibri" pitchFamily="34" charset="0"/>
              </a:rPr>
              <a:t>vojtěška je ve směsi produktivnější komponent než jetel luční</a:t>
            </a:r>
          </a:p>
          <a:p>
            <a:r>
              <a:rPr lang="cs-CZ" altLang="cs-CZ" sz="2400" dirty="0">
                <a:latin typeface="Calibri" pitchFamily="34" charset="0"/>
              </a:rPr>
              <a:t>	vyšší vytrvalost, odolnost proti suchu</a:t>
            </a:r>
          </a:p>
          <a:p>
            <a:r>
              <a:rPr lang="cs-CZ" altLang="cs-CZ" sz="2400" dirty="0">
                <a:latin typeface="Calibri" pitchFamily="34" charset="0"/>
              </a:rPr>
              <a:t>- jetel je vhodný do směsi v nižším podílu (vlhčí místa pozemků)</a:t>
            </a:r>
          </a:p>
          <a:p>
            <a:pPr marL="342900" indent="-342900">
              <a:buFontTx/>
              <a:buChar char="-"/>
            </a:pPr>
            <a:endParaRPr lang="cs-CZ" altLang="cs-CZ" sz="2400" b="1" dirty="0">
              <a:latin typeface="Calibri" pitchFamily="34" charset="0"/>
            </a:endParaRPr>
          </a:p>
          <a:p>
            <a:r>
              <a:rPr lang="cs-CZ" altLang="cs-CZ" sz="2400" b="1" dirty="0">
                <a:latin typeface="Calibri" pitchFamily="34" charset="0"/>
              </a:rPr>
              <a:t>Nutriční hodnota produktu</a:t>
            </a:r>
          </a:p>
          <a:p>
            <a:pPr marL="342900" indent="-342900">
              <a:buFontTx/>
              <a:buChar char="-"/>
            </a:pPr>
            <a:r>
              <a:rPr lang="cs-CZ" altLang="cs-CZ" sz="2400" dirty="0">
                <a:latin typeface="Calibri" pitchFamily="34" charset="0"/>
              </a:rPr>
              <a:t>vojtěška má v listech vyšší obsah NL a méně HV</a:t>
            </a:r>
          </a:p>
          <a:p>
            <a:r>
              <a:rPr lang="cs-CZ" altLang="cs-CZ" sz="2400" dirty="0">
                <a:latin typeface="Calibri" pitchFamily="34" charset="0"/>
              </a:rPr>
              <a:t>	má rovněž vyšší obsahy všech cílových AK</a:t>
            </a:r>
          </a:p>
          <a:p>
            <a:pPr marL="342900" indent="-342900">
              <a:buFontTx/>
              <a:buChar char="-"/>
            </a:pPr>
            <a:r>
              <a:rPr lang="cs-CZ" altLang="cs-CZ" sz="2400" dirty="0">
                <a:latin typeface="Calibri" pitchFamily="34" charset="0"/>
              </a:rPr>
              <a:t>výrazně horší nutriční kvalita lodyh vojtěšky – riziko kontaminace</a:t>
            </a:r>
          </a:p>
          <a:p>
            <a:pPr marL="342900" indent="-342900">
              <a:buFontTx/>
              <a:buChar char="-"/>
            </a:pPr>
            <a:endParaRPr lang="cs-CZ" altLang="cs-CZ" sz="2400" dirty="0">
              <a:latin typeface="Calibri" pitchFamily="34" charset="0"/>
            </a:endParaRPr>
          </a:p>
          <a:p>
            <a:r>
              <a:rPr lang="cs-CZ" altLang="cs-CZ" sz="2400" b="1" dirty="0">
                <a:latin typeface="Calibri" pitchFamily="34" charset="0"/>
              </a:rPr>
              <a:t>Separace listů</a:t>
            </a:r>
          </a:p>
          <a:p>
            <a:pPr marL="342900" indent="-342900">
              <a:buFontTx/>
              <a:buChar char="-"/>
            </a:pPr>
            <a:r>
              <a:rPr lang="cs-CZ" altLang="cs-CZ" sz="2400" dirty="0">
                <a:latin typeface="Calibri" pitchFamily="34" charset="0"/>
              </a:rPr>
              <a:t>Sítový separátor poskytl podobné výsledky jako bubnový</a:t>
            </a:r>
          </a:p>
          <a:p>
            <a:pPr marL="342900" indent="-342900">
              <a:buFontTx/>
              <a:buChar char="-"/>
            </a:pPr>
            <a:r>
              <a:rPr lang="cs-CZ" altLang="cs-CZ" sz="2400" dirty="0">
                <a:latin typeface="Calibri" pitchFamily="34" charset="0"/>
              </a:rPr>
              <a:t>Obsah NL zvýšen o 10%, HV snížen o 15%</a:t>
            </a:r>
          </a:p>
          <a:p>
            <a:pPr marL="342900" indent="-342900">
              <a:buFontTx/>
              <a:buChar char="-"/>
            </a:pPr>
            <a:endParaRPr lang="en-US" altLang="cs-CZ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7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46409" y="5257799"/>
            <a:ext cx="4124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200" b="1" dirty="0">
                <a:latin typeface="+mn-lt"/>
              </a:rPr>
              <a:t>DĚKUJI ZA POZORNOST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2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227019" y="142761"/>
            <a:ext cx="8770005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  <a:latin typeface="Calibri" pitchFamily="34" charset="0"/>
              </a:rPr>
              <a:t>Snaha o využití proteinů z celých rostlin</a:t>
            </a:r>
            <a:endParaRPr lang="en-US" altLang="cs-CZ" sz="2400" u="sng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cs-CZ" altLang="cs-CZ" sz="2400" b="1" dirty="0">
                <a:latin typeface="Calibri" pitchFamily="34" charset="0"/>
              </a:rPr>
              <a:t>(mimo tradiční systém chovu </a:t>
            </a:r>
            <a:r>
              <a:rPr lang="cs-CZ" altLang="cs-CZ" sz="2400" b="1" dirty="0" err="1">
                <a:latin typeface="Calibri" pitchFamily="34" charset="0"/>
              </a:rPr>
              <a:t>polygastrů</a:t>
            </a:r>
            <a:r>
              <a:rPr lang="cs-CZ" altLang="cs-CZ" sz="2400" b="1" dirty="0">
                <a:latin typeface="Calibri" pitchFamily="34" charset="0"/>
              </a:rPr>
              <a:t>)</a:t>
            </a:r>
          </a:p>
          <a:p>
            <a:endParaRPr lang="cs-CZ" altLang="cs-CZ" sz="2400" b="1" dirty="0">
              <a:latin typeface="Calibri" pitchFamily="34" charset="0"/>
            </a:endParaRPr>
          </a:p>
          <a:p>
            <a:r>
              <a:rPr lang="cs-CZ" altLang="cs-CZ" sz="2400" b="1" dirty="0">
                <a:latin typeface="Calibri" pitchFamily="34" charset="0"/>
              </a:rPr>
              <a:t>1921	první extrakce proteinů z rostlin alkalickým činidlem</a:t>
            </a:r>
          </a:p>
          <a:p>
            <a:r>
              <a:rPr lang="cs-CZ" altLang="cs-CZ" sz="2400" b="1" dirty="0">
                <a:latin typeface="Calibri" pitchFamily="34" charset="0"/>
              </a:rPr>
              <a:t>1927	první patent pro výrobní postup extrakce bílkovin (</a:t>
            </a:r>
            <a:r>
              <a:rPr lang="cs-CZ" altLang="cs-CZ" sz="2400" b="1" dirty="0" err="1">
                <a:latin typeface="Calibri" pitchFamily="34" charset="0"/>
              </a:rPr>
              <a:t>Ereky</a:t>
            </a:r>
            <a:r>
              <a:rPr lang="cs-CZ" altLang="cs-CZ" sz="2400" b="1" dirty="0">
                <a:latin typeface="Calibri" pitchFamily="34" charset="0"/>
              </a:rPr>
              <a:t>)</a:t>
            </a:r>
          </a:p>
          <a:p>
            <a:pPr marL="457200" indent="-457200">
              <a:buAutoNum type="arabicPlain" startAt="1940"/>
            </a:pPr>
            <a:r>
              <a:rPr lang="cs-CZ" altLang="cs-CZ" sz="2400" b="1" dirty="0">
                <a:latin typeface="Calibri" pitchFamily="34" charset="0"/>
              </a:rPr>
              <a:t> 	intenzivní výzkum technologií (Velká Británie)</a:t>
            </a:r>
          </a:p>
          <a:p>
            <a:pPr marL="457200" indent="-457200">
              <a:buAutoNum type="arabicPlain" startAt="1964"/>
            </a:pPr>
            <a:r>
              <a:rPr lang="cs-CZ" altLang="cs-CZ" sz="2400" b="1" dirty="0">
                <a:latin typeface="Calibri" pitchFamily="34" charset="0"/>
              </a:rPr>
              <a:t> 	Program IBP (International </a:t>
            </a:r>
            <a:r>
              <a:rPr lang="cs-CZ" altLang="cs-CZ" sz="2400" b="1" dirty="0" err="1">
                <a:latin typeface="Calibri" pitchFamily="34" charset="0"/>
              </a:rPr>
              <a:t>Biological</a:t>
            </a:r>
            <a:r>
              <a:rPr lang="cs-CZ" altLang="cs-CZ" sz="2400" b="1" dirty="0">
                <a:latin typeface="Calibri" pitchFamily="34" charset="0"/>
              </a:rPr>
              <a:t> </a:t>
            </a:r>
            <a:r>
              <a:rPr lang="cs-CZ" altLang="cs-CZ" sz="2400" b="1" dirty="0" err="1">
                <a:latin typeface="Calibri" pitchFamily="34" charset="0"/>
              </a:rPr>
              <a:t>Programme</a:t>
            </a:r>
            <a:r>
              <a:rPr lang="cs-CZ" altLang="cs-CZ" sz="2400" b="1" dirty="0">
                <a:latin typeface="Calibri" pitchFamily="34" charset="0"/>
              </a:rPr>
              <a:t>)</a:t>
            </a:r>
          </a:p>
          <a:p>
            <a:r>
              <a:rPr lang="cs-CZ" altLang="cs-CZ" sz="2400" b="1" dirty="0">
                <a:latin typeface="Calibri" pitchFamily="34" charset="0"/>
              </a:rPr>
              <a:t>	podprogram LP (</a:t>
            </a:r>
            <a:r>
              <a:rPr lang="cs-CZ" altLang="cs-CZ" sz="2400" b="1" dirty="0" err="1">
                <a:latin typeface="Calibri" pitchFamily="34" charset="0"/>
              </a:rPr>
              <a:t>Leaf</a:t>
            </a:r>
            <a:r>
              <a:rPr lang="cs-CZ" altLang="cs-CZ" sz="2400" b="1" dirty="0">
                <a:latin typeface="Calibri" pitchFamily="34" charset="0"/>
              </a:rPr>
              <a:t> protein)</a:t>
            </a:r>
          </a:p>
          <a:p>
            <a:r>
              <a:rPr lang="cs-CZ" altLang="cs-CZ" sz="2400" b="1" dirty="0">
                <a:latin typeface="Calibri" pitchFamily="34" charset="0"/>
              </a:rPr>
              <a:t>1970 -	vývoj různých prototypů funkčních řešení v řadě zemí</a:t>
            </a:r>
          </a:p>
          <a:p>
            <a:endParaRPr lang="cs-CZ" altLang="cs-CZ" sz="2400" b="1" dirty="0">
              <a:latin typeface="Calibri" pitchFamily="34" charset="0"/>
            </a:endParaRPr>
          </a:p>
          <a:p>
            <a:r>
              <a:rPr lang="cs-CZ" altLang="cs-CZ" sz="2400" b="1" dirty="0">
                <a:latin typeface="Calibri" pitchFamily="34" charset="0"/>
              </a:rPr>
              <a:t>2000 	zvýšené úsilí o využívání přírodních zdrojů</a:t>
            </a:r>
          </a:p>
          <a:p>
            <a:pPr marL="457200" indent="-457200">
              <a:buAutoNum type="arabicPlain" startAt="2011"/>
            </a:pPr>
            <a:r>
              <a:rPr lang="cs-CZ" altLang="cs-CZ" sz="2400" b="1" dirty="0">
                <a:latin typeface="Calibri" pitchFamily="34" charset="0"/>
              </a:rPr>
              <a:t> 	usnesení evropského parlamentu o deficitu bílkovinných 	plodin v EU</a:t>
            </a:r>
          </a:p>
          <a:p>
            <a:r>
              <a:rPr lang="cs-CZ" altLang="cs-CZ" sz="2400" b="1" dirty="0">
                <a:latin typeface="Calibri" pitchFamily="34" charset="0"/>
              </a:rPr>
              <a:t>	- </a:t>
            </a:r>
            <a:r>
              <a:rPr lang="cs-CZ" altLang="cs-CZ" sz="2400" b="1" dirty="0" err="1">
                <a:latin typeface="Calibri" pitchFamily="34" charset="0"/>
              </a:rPr>
              <a:t>biorafinérie</a:t>
            </a:r>
            <a:r>
              <a:rPr lang="cs-CZ" altLang="cs-CZ" sz="2400" b="1" dirty="0">
                <a:latin typeface="Calibri" pitchFamily="34" charset="0"/>
              </a:rPr>
              <a:t> 	</a:t>
            </a:r>
            <a:endParaRPr lang="en-US" altLang="cs-CZ" sz="2400" dirty="0">
              <a:latin typeface="Calibri" pitchFamily="34" charset="0"/>
            </a:endParaRPr>
          </a:p>
        </p:txBody>
      </p:sp>
      <p:pic>
        <p:nvPicPr>
          <p:cNvPr id="2050" name="Picture 2" descr="VÃ½sledek obrÃ¡zku pro biorafinÃ©r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5144"/>
            <a:ext cx="3187548" cy="2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1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227019" y="142761"/>
            <a:ext cx="877000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  <a:latin typeface="Calibri" pitchFamily="34" charset="0"/>
              </a:rPr>
              <a:t>Historie v ČR</a:t>
            </a:r>
            <a:endParaRPr lang="en-US" altLang="cs-CZ" sz="2400" u="sng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cs-CZ" altLang="cs-CZ" sz="2400" b="1" dirty="0">
                <a:latin typeface="Calibri" pitchFamily="34" charset="0"/>
              </a:rPr>
              <a:t>1972 	první publikace k tématu</a:t>
            </a:r>
          </a:p>
          <a:p>
            <a:r>
              <a:rPr lang="cs-CZ" altLang="cs-CZ" sz="2400" b="1" dirty="0">
                <a:latin typeface="Calibri" pitchFamily="34" charset="0"/>
              </a:rPr>
              <a:t>	Ing. V. Mužík „Technika zemědělského sušárenství“</a:t>
            </a:r>
          </a:p>
          <a:p>
            <a:r>
              <a:rPr lang="cs-CZ" altLang="cs-CZ" sz="2400" b="1" dirty="0">
                <a:latin typeface="Calibri" pitchFamily="34" charset="0"/>
              </a:rPr>
              <a:t>1975 	první laboratorní zkoušky (VŠZ v Praze, RND </a:t>
            </a:r>
            <a:r>
              <a:rPr lang="cs-CZ" altLang="cs-CZ" sz="2400" b="1" dirty="0" err="1">
                <a:latin typeface="Calibri" pitchFamily="34" charset="0"/>
              </a:rPr>
              <a:t>n.p</a:t>
            </a:r>
            <a:r>
              <a:rPr lang="cs-CZ" altLang="cs-CZ" sz="2400" b="1" dirty="0">
                <a:latin typeface="Calibri" pitchFamily="34" charset="0"/>
              </a:rPr>
              <a:t>. Ejpovice)</a:t>
            </a:r>
          </a:p>
          <a:p>
            <a:pPr marL="457200" indent="-457200">
              <a:buAutoNum type="arabicPlain" startAt="1976"/>
            </a:pPr>
            <a:r>
              <a:rPr lang="cs-CZ" altLang="cs-CZ" sz="2400" b="1" dirty="0">
                <a:latin typeface="Calibri" pitchFamily="34" charset="0"/>
              </a:rPr>
              <a:t> 	první poloprovozní linka JZD Rozvoj Posázaví</a:t>
            </a:r>
          </a:p>
          <a:p>
            <a:r>
              <a:rPr lang="cs-CZ" altLang="cs-CZ" sz="2400" b="1" dirty="0">
                <a:latin typeface="Calibri" pitchFamily="34" charset="0"/>
              </a:rPr>
              <a:t>	výzkumný úkol VŠZ v Praze (prof. R. Řezníček)</a:t>
            </a:r>
          </a:p>
          <a:p>
            <a:pPr marL="457200" indent="-457200">
              <a:buAutoNum type="arabicPlain" startAt="1980"/>
            </a:pPr>
            <a:r>
              <a:rPr lang="cs-CZ" altLang="cs-CZ" sz="2400" b="1" dirty="0">
                <a:latin typeface="Calibri" pitchFamily="34" charset="0"/>
              </a:rPr>
              <a:t> 	</a:t>
            </a:r>
            <a:r>
              <a:rPr lang="cs-CZ" altLang="cs-CZ" sz="2400" i="1" dirty="0">
                <a:latin typeface="Calibri" pitchFamily="34" charset="0"/>
              </a:rPr>
              <a:t>státní úkol „Mechanická dehydratace pícnin“ ÚVSH Praha</a:t>
            </a:r>
          </a:p>
          <a:p>
            <a:r>
              <a:rPr lang="cs-CZ" altLang="cs-CZ" sz="2400" b="1" dirty="0">
                <a:latin typeface="Calibri" pitchFamily="34" charset="0"/>
              </a:rPr>
              <a:t>1981	</a:t>
            </a:r>
            <a:r>
              <a:rPr lang="cs-CZ" altLang="cs-CZ" sz="2400" i="1" dirty="0">
                <a:latin typeface="Calibri" pitchFamily="34" charset="0"/>
              </a:rPr>
              <a:t>první jednoduché frakcionační linky (vinařské lisy VPND 12)</a:t>
            </a:r>
          </a:p>
          <a:p>
            <a:r>
              <a:rPr lang="cs-CZ" altLang="cs-CZ" sz="2400" i="1" dirty="0">
                <a:latin typeface="Calibri" pitchFamily="34" charset="0"/>
              </a:rPr>
              <a:t>	zelená šťáva přímo zkrmována</a:t>
            </a:r>
          </a:p>
          <a:p>
            <a:pPr marL="457200" indent="-457200">
              <a:buAutoNum type="arabicPlain" startAt="1982"/>
            </a:pPr>
            <a:r>
              <a:rPr lang="cs-CZ" altLang="cs-CZ" sz="2400" b="1" dirty="0">
                <a:latin typeface="Calibri" pitchFamily="34" charset="0"/>
              </a:rPr>
              <a:t> 	prototyp zařízení FZ-6 v JZD </a:t>
            </a:r>
            <a:r>
              <a:rPr lang="cs-CZ" altLang="cs-CZ" sz="2400" b="1" dirty="0" err="1">
                <a:latin typeface="Calibri" pitchFamily="34" charset="0"/>
              </a:rPr>
              <a:t>Jaslo</a:t>
            </a:r>
            <a:r>
              <a:rPr lang="cs-CZ" altLang="cs-CZ" sz="2400" b="1" dirty="0">
                <a:latin typeface="Calibri" pitchFamily="34" charset="0"/>
              </a:rPr>
              <a:t> Bučina u Brna</a:t>
            </a:r>
          </a:p>
          <a:p>
            <a:r>
              <a:rPr lang="cs-CZ" altLang="cs-CZ" sz="2400" b="1" dirty="0">
                <a:latin typeface="Calibri" pitchFamily="34" charset="0"/>
              </a:rPr>
              <a:t>1986	kompletní strojní linka v JZD Rudá Záře – Velké Přílepy</a:t>
            </a:r>
            <a:endParaRPr lang="en-US" altLang="cs-CZ" sz="2400" dirty="0">
              <a:latin typeface="Calibri" pitchFamily="34" charset="0"/>
            </a:endParaRPr>
          </a:p>
        </p:txBody>
      </p:sp>
      <p:pic>
        <p:nvPicPr>
          <p:cNvPr id="1027" name="2AD546A1-6500-40F6-9275-F3E2FA34229E" descr="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5" t="12075" r="12390" b="4460"/>
          <a:stretch/>
        </p:blipFill>
        <p:spPr bwMode="auto">
          <a:xfrm rot="16200000">
            <a:off x="836585" y="3664087"/>
            <a:ext cx="243027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4393168"/>
            <a:ext cx="4571371" cy="2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2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68946" y="188640"/>
            <a:ext cx="877000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  <a:latin typeface="Calibri" pitchFamily="34" charset="0"/>
              </a:rPr>
              <a:t>Aktuální řešení</a:t>
            </a:r>
            <a:endParaRPr lang="en-US" altLang="cs-CZ" sz="2400" u="sng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cs-CZ" altLang="cs-CZ" sz="2800" b="1" dirty="0">
                <a:latin typeface="Calibri" pitchFamily="34" charset="0"/>
              </a:rPr>
              <a:t>Extrakce proteinů (</a:t>
            </a:r>
            <a:r>
              <a:rPr lang="cs-CZ" altLang="cs-CZ" sz="2800" b="1" dirty="0" err="1">
                <a:latin typeface="Calibri" pitchFamily="34" charset="0"/>
              </a:rPr>
              <a:t>biorafinérie</a:t>
            </a:r>
            <a:r>
              <a:rPr lang="cs-CZ" altLang="cs-CZ" sz="2800" b="1" dirty="0">
                <a:latin typeface="Calibri" pitchFamily="34" charset="0"/>
              </a:rPr>
              <a:t>)</a:t>
            </a: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r>
              <a:rPr lang="cs-CZ" altLang="cs-CZ" sz="2400" b="1" dirty="0">
                <a:latin typeface="Calibri" pitchFamily="34" charset="0"/>
              </a:rPr>
              <a:t>		</a:t>
            </a:r>
            <a:endParaRPr lang="en-US" altLang="cs-CZ" sz="2400" dirty="0">
              <a:latin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889041" y="3206500"/>
            <a:ext cx="4031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drahé</a:t>
            </a:r>
          </a:p>
          <a:p>
            <a:pPr algn="ctr"/>
            <a:r>
              <a:rPr lang="cs-CZ" sz="2400" b="1" dirty="0">
                <a:solidFill>
                  <a:srgbClr val="C00000"/>
                </a:solidFill>
              </a:rPr>
              <a:t>pouze experimentální provozy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91" y="364117"/>
            <a:ext cx="3806017" cy="285451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37497"/>
            <a:ext cx="3600400" cy="27003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0" b="15948"/>
          <a:stretch/>
        </p:blipFill>
        <p:spPr>
          <a:xfrm>
            <a:off x="541564" y="1152594"/>
            <a:ext cx="4320481" cy="24417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617639"/>
            <a:ext cx="4420244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2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11404" y="116632"/>
            <a:ext cx="8770005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  <a:latin typeface="Calibri" pitchFamily="34" charset="0"/>
              </a:rPr>
              <a:t>Aktuální řešení</a:t>
            </a:r>
            <a:endParaRPr lang="en-US" altLang="cs-CZ" sz="2400" u="sng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cs-CZ" altLang="cs-CZ" sz="2800" b="1" dirty="0">
                <a:latin typeface="Calibri" pitchFamily="34" charset="0"/>
              </a:rPr>
              <a:t>Separace listů</a:t>
            </a:r>
          </a:p>
          <a:p>
            <a:r>
              <a:rPr lang="cs-CZ" altLang="cs-CZ" sz="2400" b="1" dirty="0">
                <a:latin typeface="Calibri" pitchFamily="34" charset="0"/>
              </a:rPr>
              <a:t>na poli x po sklizni</a:t>
            </a: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r>
              <a:rPr lang="cs-CZ" altLang="cs-CZ" sz="2400" b="1" dirty="0">
                <a:latin typeface="Calibri" pitchFamily="34" charset="0"/>
              </a:rPr>
              <a:t>		</a:t>
            </a:r>
            <a:endParaRPr lang="en-US" altLang="cs-CZ" sz="2400" dirty="0">
              <a:latin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48642" y="1628800"/>
            <a:ext cx="2121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pouze experimentální provozy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25088"/>
            <a:ext cx="3975645" cy="19919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5692916"/>
            <a:ext cx="5921615" cy="112046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35" y="3730468"/>
            <a:ext cx="2880320" cy="186079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046" y="3748857"/>
            <a:ext cx="5985155" cy="194901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10" y="292080"/>
            <a:ext cx="2578791" cy="34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9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247654" y="142761"/>
            <a:ext cx="877000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  <a:latin typeface="Calibri" pitchFamily="34" charset="0"/>
              </a:rPr>
              <a:t>Vyhodnocení potenciální produkce listů</a:t>
            </a:r>
            <a:endParaRPr lang="en-US" altLang="cs-CZ" sz="2400" u="sng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cs-CZ" altLang="cs-CZ" sz="2400" b="1" dirty="0">
                <a:latin typeface="Calibri" pitchFamily="34" charset="0"/>
              </a:rPr>
              <a:t>Polní měření 2017 - 2018</a:t>
            </a: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73016"/>
            <a:ext cx="2376264" cy="2376264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001554"/>
              </p:ext>
            </p:extLst>
          </p:nvPr>
        </p:nvGraphicFramePr>
        <p:xfrm>
          <a:off x="257157" y="1052736"/>
          <a:ext cx="5250947" cy="3579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435">
                  <a:extLst>
                    <a:ext uri="{9D8B030D-6E8A-4147-A177-3AD203B41FA5}">
                      <a16:colId xmlns:a16="http://schemas.microsoft.com/office/drawing/2014/main" val="2054440948"/>
                    </a:ext>
                  </a:extLst>
                </a:gridCol>
                <a:gridCol w="1291041">
                  <a:extLst>
                    <a:ext uri="{9D8B030D-6E8A-4147-A177-3AD203B41FA5}">
                      <a16:colId xmlns:a16="http://schemas.microsoft.com/office/drawing/2014/main" val="1560624915"/>
                    </a:ext>
                  </a:extLst>
                </a:gridCol>
                <a:gridCol w="1486209">
                  <a:extLst>
                    <a:ext uri="{9D8B030D-6E8A-4147-A177-3AD203B41FA5}">
                      <a16:colId xmlns:a16="http://schemas.microsoft.com/office/drawing/2014/main" val="3931507174"/>
                    </a:ext>
                  </a:extLst>
                </a:gridCol>
                <a:gridCol w="1831262">
                  <a:extLst>
                    <a:ext uri="{9D8B030D-6E8A-4147-A177-3AD203B41FA5}">
                      <a16:colId xmlns:a16="http://schemas.microsoft.com/office/drawing/2014/main" val="2566306353"/>
                    </a:ext>
                  </a:extLst>
                </a:gridCol>
              </a:tblGrid>
              <a:tr h="826087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seč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plodina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podíl</a:t>
                      </a:r>
                      <a:r>
                        <a:rPr lang="cs-CZ" sz="2400" baseline="0" dirty="0">
                          <a:solidFill>
                            <a:schemeClr val="tx1"/>
                          </a:solidFill>
                        </a:rPr>
                        <a:t> listů (%)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výnos listů (g/m2)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653801"/>
                  </a:ext>
                </a:extLst>
              </a:tr>
              <a:tr h="458937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Vojtěška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40,1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92D050"/>
                          </a:solidFill>
                        </a:rPr>
                        <a:t>282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238431"/>
                  </a:ext>
                </a:extLst>
              </a:tr>
              <a:tr h="458937"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Jetel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92D050"/>
                          </a:solidFill>
                        </a:rPr>
                        <a:t>52,9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661104"/>
                  </a:ext>
                </a:extLst>
              </a:tr>
              <a:tr h="458937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Vojtěška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35,6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92D050"/>
                          </a:solidFill>
                        </a:rPr>
                        <a:t>184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488702"/>
                  </a:ext>
                </a:extLst>
              </a:tr>
              <a:tr h="458937"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Jetel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92D050"/>
                          </a:solidFill>
                        </a:rPr>
                        <a:t>60,7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205667"/>
                  </a:ext>
                </a:extLst>
              </a:tr>
              <a:tr h="458937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Vojtěška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39,8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92D050"/>
                          </a:solidFill>
                        </a:rPr>
                        <a:t>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174754"/>
                  </a:ext>
                </a:extLst>
              </a:tr>
              <a:tr h="458937">
                <a:tc>
                  <a:txBody>
                    <a:bodyPr/>
                    <a:lstStyle/>
                    <a:p>
                      <a:pPr algn="ctr"/>
                      <a:endParaRPr lang="cs-CZ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Jetel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solidFill>
                            <a:srgbClr val="92D050"/>
                          </a:solidFill>
                        </a:rPr>
                        <a:t>63,1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789152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86" y="908720"/>
            <a:ext cx="3459367" cy="25945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687522"/>
            <a:ext cx="2279729" cy="170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90259" y="188640"/>
            <a:ext cx="877000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  <a:latin typeface="Calibri" pitchFamily="34" charset="0"/>
              </a:rPr>
              <a:t>Analýza nutriční hodnoty částí rostlin</a:t>
            </a:r>
            <a:endParaRPr lang="en-US" altLang="cs-CZ" sz="2400" u="sng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cs-CZ" altLang="cs-CZ" sz="2400" b="1" dirty="0">
                <a:latin typeface="Calibri" pitchFamily="34" charset="0"/>
              </a:rPr>
              <a:t>Výsledky analýz (2017 – 2018)</a:t>
            </a: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81878"/>
              </p:ext>
            </p:extLst>
          </p:nvPr>
        </p:nvGraphicFramePr>
        <p:xfrm>
          <a:off x="204508" y="1196752"/>
          <a:ext cx="8755757" cy="3506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5124">
                  <a:extLst>
                    <a:ext uri="{9D8B030D-6E8A-4147-A177-3AD203B41FA5}">
                      <a16:colId xmlns:a16="http://schemas.microsoft.com/office/drawing/2014/main" val="293286044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12542342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160696459"/>
                    </a:ext>
                  </a:extLst>
                </a:gridCol>
                <a:gridCol w="1062114">
                  <a:extLst>
                    <a:ext uri="{9D8B030D-6E8A-4147-A177-3AD203B41FA5}">
                      <a16:colId xmlns:a16="http://schemas.microsoft.com/office/drawing/2014/main" val="4024407746"/>
                    </a:ext>
                  </a:extLst>
                </a:gridCol>
                <a:gridCol w="1220505">
                  <a:extLst>
                    <a:ext uri="{9D8B030D-6E8A-4147-A177-3AD203B41FA5}">
                      <a16:colId xmlns:a16="http://schemas.microsoft.com/office/drawing/2014/main" val="2376437027"/>
                    </a:ext>
                  </a:extLst>
                </a:gridCol>
                <a:gridCol w="1017419">
                  <a:extLst>
                    <a:ext uri="{9D8B030D-6E8A-4147-A177-3AD203B41FA5}">
                      <a16:colId xmlns:a16="http://schemas.microsoft.com/office/drawing/2014/main" val="1420443063"/>
                    </a:ext>
                  </a:extLst>
                </a:gridCol>
                <a:gridCol w="1017419">
                  <a:extLst>
                    <a:ext uri="{9D8B030D-6E8A-4147-A177-3AD203B41FA5}">
                      <a16:colId xmlns:a16="http://schemas.microsoft.com/office/drawing/2014/main" val="3721936570"/>
                    </a:ext>
                  </a:extLst>
                </a:gridCol>
                <a:gridCol w="1006912">
                  <a:extLst>
                    <a:ext uri="{9D8B030D-6E8A-4147-A177-3AD203B41FA5}">
                      <a16:colId xmlns:a16="http://schemas.microsoft.com/office/drawing/2014/main" val="562362524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(g/kg)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(g/kg)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Thr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(g/100g)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Lys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(g/100g)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Cys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(g/100g)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(g/100g)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9067985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Listy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Jetel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227</a:t>
                      </a:r>
                      <a:r>
                        <a:rPr lang="cs-CZ" sz="24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cs-CZ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203</a:t>
                      </a:r>
                      <a:r>
                        <a:rPr lang="cs-CZ" sz="24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cs-CZ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0,841</a:t>
                      </a:r>
                      <a:r>
                        <a:rPr lang="cs-CZ" sz="2400" b="1" baseline="3000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cs-CZ" sz="2400" b="1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1,018</a:t>
                      </a:r>
                      <a:r>
                        <a:rPr lang="cs-CZ" sz="2400" b="1" baseline="3000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cs-CZ" sz="2400" b="1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0,194</a:t>
                      </a:r>
                      <a:r>
                        <a:rPr lang="cs-CZ" sz="24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cs-CZ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0,311</a:t>
                      </a:r>
                      <a:r>
                        <a:rPr lang="cs-CZ" sz="2400" b="1" baseline="3000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cs-CZ" sz="2400" b="1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0320698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cs-CZ" sz="24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Vojtěška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281</a:t>
                      </a:r>
                      <a:r>
                        <a:rPr lang="cs-CZ" sz="24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cs-CZ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141</a:t>
                      </a:r>
                      <a:r>
                        <a:rPr lang="cs-CZ" sz="24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cs-CZ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1,051</a:t>
                      </a:r>
                      <a:r>
                        <a:rPr lang="cs-CZ" sz="24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cs-CZ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1,347</a:t>
                      </a:r>
                      <a:r>
                        <a:rPr lang="cs-CZ" sz="24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cs-CZ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0,317</a:t>
                      </a:r>
                      <a:r>
                        <a:rPr lang="cs-CZ" sz="24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cs-CZ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0,430</a:t>
                      </a:r>
                      <a:r>
                        <a:rPr lang="cs-CZ" sz="24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cs-CZ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8255716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0,004</a:t>
                      </a:r>
                      <a:endParaRPr lang="cs-CZ" sz="2400" b="1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0,027</a:t>
                      </a:r>
                      <a:endParaRPr lang="cs-CZ" sz="2400" b="1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0,002</a:t>
                      </a:r>
                      <a:endParaRPr lang="cs-CZ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0,001</a:t>
                      </a:r>
                      <a:endParaRPr lang="cs-CZ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&lt; 0,001</a:t>
                      </a:r>
                      <a:endParaRPr lang="cs-CZ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&lt; 0,001</a:t>
                      </a:r>
                      <a:endParaRPr lang="cs-CZ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57660309"/>
                  </a:ext>
                </a:extLst>
              </a:tr>
              <a:tr h="48916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Lodyhy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Jetel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132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297</a:t>
                      </a:r>
                      <a:r>
                        <a:rPr lang="cs-CZ" sz="24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cs-CZ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0,414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0,454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0,108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0,143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155145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cs-CZ" sz="24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Vojtěška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427</a:t>
                      </a:r>
                      <a:r>
                        <a:rPr lang="cs-CZ" sz="2400" b="1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cs-CZ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0,389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0,513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0,119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0,135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3847098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0,069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&lt; 0,001</a:t>
                      </a:r>
                      <a:endParaRPr lang="cs-CZ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0,373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0,825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0,073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0,451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595474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14101" y="5085184"/>
            <a:ext cx="8819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U listů vojtěšky jsou průkazně vhodnější všechny testované parametry</a:t>
            </a:r>
          </a:p>
        </p:txBody>
      </p:sp>
    </p:spTree>
    <p:extLst>
      <p:ext uri="{BB962C8B-B14F-4D97-AF65-F5344CB8AC3E}">
        <p14:creationId xmlns:p14="http://schemas.microsoft.com/office/powerpoint/2010/main" val="281211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5316" y="142761"/>
            <a:ext cx="8942344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3100" b="1" dirty="0">
                <a:solidFill>
                  <a:srgbClr val="C00000"/>
                </a:solidFill>
                <a:latin typeface="Calibri" pitchFamily="34" charset="0"/>
              </a:rPr>
              <a:t>Testovaná experimentální linka pro separaci listů</a:t>
            </a: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5182" y="1124990"/>
            <a:ext cx="2981485" cy="223611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7802" y="1117341"/>
            <a:ext cx="2993884" cy="2245413"/>
          </a:xfrm>
          <a:prstGeom prst="rect">
            <a:avLst/>
          </a:prstGeom>
        </p:spPr>
      </p:pic>
      <p:sp>
        <p:nvSpPr>
          <p:cNvPr id="3" name="Šipka doprava 2"/>
          <p:cNvSpPr/>
          <p:nvPr/>
        </p:nvSpPr>
        <p:spPr>
          <a:xfrm>
            <a:off x="2375806" y="21162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10800000">
            <a:off x="3882786" y="4707125"/>
            <a:ext cx="183135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06" y="3544866"/>
            <a:ext cx="3282584" cy="21883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22" y="3931560"/>
            <a:ext cx="2954432" cy="19696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06" y="1339682"/>
            <a:ext cx="3241988" cy="2161325"/>
          </a:xfrm>
          <a:prstGeom prst="rect">
            <a:avLst/>
          </a:prstGeom>
        </p:spPr>
      </p:pic>
      <p:sp>
        <p:nvSpPr>
          <p:cNvPr id="8" name="Šipka ohnutá nahoru 7"/>
          <p:cNvSpPr/>
          <p:nvPr/>
        </p:nvSpPr>
        <p:spPr>
          <a:xfrm rot="10800000" flipH="1">
            <a:off x="5607602" y="710318"/>
            <a:ext cx="2178523" cy="8044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2331795" y="1128941"/>
            <a:ext cx="918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Síta</a:t>
            </a:r>
          </a:p>
          <a:p>
            <a:pPr algn="ctr"/>
            <a:r>
              <a:rPr lang="cs-CZ" sz="2000" b="1" dirty="0"/>
              <a:t>20 mm</a:t>
            </a:r>
          </a:p>
        </p:txBody>
      </p:sp>
    </p:spTree>
    <p:extLst>
      <p:ext uri="{BB962C8B-B14F-4D97-AF65-F5344CB8AC3E}">
        <p14:creationId xmlns:p14="http://schemas.microsoft.com/office/powerpoint/2010/main" val="52625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07504" y="142761"/>
            <a:ext cx="9036496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3100" b="1" dirty="0">
                <a:solidFill>
                  <a:srgbClr val="C00000"/>
                </a:solidFill>
                <a:latin typeface="Calibri" pitchFamily="34" charset="0"/>
              </a:rPr>
              <a:t>Testovaná experimentální linka pro separaci listů</a:t>
            </a: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  <a:p>
            <a:endParaRPr lang="cs-CZ" altLang="cs-CZ" sz="2400" b="1" dirty="0">
              <a:latin typeface="Calibri" pitchFamily="34" charset="0"/>
            </a:endParaRPr>
          </a:p>
        </p:txBody>
      </p:sp>
      <p:sp>
        <p:nvSpPr>
          <p:cNvPr id="13" name="Šipka doprava 12"/>
          <p:cNvSpPr/>
          <p:nvPr/>
        </p:nvSpPr>
        <p:spPr>
          <a:xfrm rot="10800000">
            <a:off x="3882786" y="4707125"/>
            <a:ext cx="183135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928368"/>
              </p:ext>
            </p:extLst>
          </p:nvPr>
        </p:nvGraphicFramePr>
        <p:xfrm>
          <a:off x="247655" y="764704"/>
          <a:ext cx="8525460" cy="4824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491">
                  <a:extLst>
                    <a:ext uri="{9D8B030D-6E8A-4147-A177-3AD203B41FA5}">
                      <a16:colId xmlns:a16="http://schemas.microsoft.com/office/drawing/2014/main" val="2530503540"/>
                    </a:ext>
                  </a:extLst>
                </a:gridCol>
                <a:gridCol w="1392492">
                  <a:extLst>
                    <a:ext uri="{9D8B030D-6E8A-4147-A177-3AD203B41FA5}">
                      <a16:colId xmlns:a16="http://schemas.microsoft.com/office/drawing/2014/main" val="2282938558"/>
                    </a:ext>
                  </a:extLst>
                </a:gridCol>
                <a:gridCol w="1845578">
                  <a:extLst>
                    <a:ext uri="{9D8B030D-6E8A-4147-A177-3AD203B41FA5}">
                      <a16:colId xmlns:a16="http://schemas.microsoft.com/office/drawing/2014/main" val="14529263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724792455"/>
                    </a:ext>
                  </a:extLst>
                </a:gridCol>
                <a:gridCol w="1176779">
                  <a:extLst>
                    <a:ext uri="{9D8B030D-6E8A-4147-A177-3AD203B41FA5}">
                      <a16:colId xmlns:a16="http://schemas.microsoft.com/office/drawing/2014/main" val="1542153231"/>
                    </a:ext>
                  </a:extLst>
                </a:gridCol>
              </a:tblGrid>
              <a:tr h="997072"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Typ separace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Frakce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Podíl </a:t>
                      </a:r>
                    </a:p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NL</a:t>
                      </a:r>
                    </a:p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(g/kg)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HV</a:t>
                      </a:r>
                    </a:p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(g/kg)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13126"/>
                  </a:ext>
                </a:extLst>
              </a:tr>
              <a:tr h="546781"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solidFill>
                            <a:schemeClr val="tx1"/>
                          </a:solidFill>
                        </a:rPr>
                        <a:t>Hay</a:t>
                      </a:r>
                      <a:r>
                        <a:rPr lang="cs-CZ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800" b="1" baseline="0" dirty="0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cs-CZ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800" b="1" baseline="0" dirty="0" err="1">
                          <a:solidFill>
                            <a:schemeClr val="tx1"/>
                          </a:solidFill>
                        </a:rPr>
                        <a:t>separation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C00000"/>
                          </a:solidFill>
                        </a:rPr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C00000"/>
                          </a:solidFill>
                        </a:rPr>
                        <a:t>217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335181"/>
                  </a:ext>
                </a:extLst>
              </a:tr>
              <a:tr h="546781">
                <a:tc rowSpan="3"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Bubnový separátor</a:t>
                      </a:r>
                    </a:p>
                    <a:p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TNO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jemná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1DD51D"/>
                          </a:solidFill>
                        </a:rPr>
                        <a:t>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1DD51D"/>
                          </a:solidFill>
                        </a:rPr>
                        <a:t>186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66227"/>
                  </a:ext>
                </a:extLst>
              </a:tr>
              <a:tr h="546781">
                <a:tc vMerge="1">
                  <a:txBody>
                    <a:bodyPr/>
                    <a:lstStyle/>
                    <a:p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401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923039"/>
                  </a:ext>
                </a:extLst>
              </a:tr>
              <a:tr h="546781">
                <a:tc vMerge="1">
                  <a:txBody>
                    <a:bodyPr/>
                    <a:lstStyle/>
                    <a:p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hrubá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477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121362"/>
                  </a:ext>
                </a:extLst>
              </a:tr>
              <a:tr h="546781">
                <a:tc rowSpan="3"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Sítový separátor</a:t>
                      </a:r>
                    </a:p>
                    <a:p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KUT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jemná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1DD51D"/>
                          </a:solidFill>
                        </a:rPr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1DD51D"/>
                          </a:solidFill>
                        </a:rPr>
                        <a:t>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692175"/>
                  </a:ext>
                </a:extLst>
              </a:tr>
              <a:tr h="546781">
                <a:tc vMerge="1">
                  <a:txBody>
                    <a:bodyPr/>
                    <a:lstStyle/>
                    <a:p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311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357365"/>
                  </a:ext>
                </a:extLst>
              </a:tr>
              <a:tr h="546781">
                <a:tc vMerge="1">
                  <a:txBody>
                    <a:bodyPr/>
                    <a:lstStyle/>
                    <a:p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hrubá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456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70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802947"/>
      </p:ext>
    </p:extLst>
  </p:cSld>
  <p:clrMapOvr>
    <a:masterClrMapping/>
  </p:clrMapOvr>
</p:sld>
</file>

<file path=ppt/theme/theme1.xml><?xml version="1.0" encoding="utf-8"?>
<a:theme xmlns:a="http://schemas.openxmlformats.org/drawingml/2006/main" name="FAPPZ_C1_CZ">
  <a:themeElements>
    <a:clrScheme name="fappz 1">
      <a:dk1>
        <a:srgbClr val="E88F1E"/>
      </a:dk1>
      <a:lt1>
        <a:sysClr val="window" lastClr="FFFFFF"/>
      </a:lt1>
      <a:dk2>
        <a:srgbClr val="FFC000"/>
      </a:dk2>
      <a:lt2>
        <a:srgbClr val="EEECE1"/>
      </a:lt2>
      <a:accent1>
        <a:srgbClr val="FFFF00"/>
      </a:accent1>
      <a:accent2>
        <a:srgbClr val="FF9933"/>
      </a:accent2>
      <a:accent3>
        <a:srgbClr val="FFCC66"/>
      </a:accent3>
      <a:accent4>
        <a:srgbClr val="CC9900"/>
      </a:accent4>
      <a:accent5>
        <a:srgbClr val="CC6600"/>
      </a:accent5>
      <a:accent6>
        <a:srgbClr val="F6C448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fappz2">
      <a:dk1>
        <a:srgbClr val="000000"/>
      </a:dk1>
      <a:lt1>
        <a:sysClr val="window" lastClr="FFFFFF"/>
      </a:lt1>
      <a:dk2>
        <a:srgbClr val="FFC000"/>
      </a:dk2>
      <a:lt2>
        <a:srgbClr val="EEECE1"/>
      </a:lt2>
      <a:accent1>
        <a:srgbClr val="FFFF00"/>
      </a:accent1>
      <a:accent2>
        <a:srgbClr val="FF9933"/>
      </a:accent2>
      <a:accent3>
        <a:srgbClr val="FFCC66"/>
      </a:accent3>
      <a:accent4>
        <a:srgbClr val="CC9900"/>
      </a:accent4>
      <a:accent5>
        <a:srgbClr val="CC6600"/>
      </a:accent5>
      <a:accent6>
        <a:srgbClr val="F6C448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FAPPZ_C1_CZ</Template>
  <TotalTime>2987</TotalTime>
  <Words>621</Words>
  <Application>Microsoft Office PowerPoint</Application>
  <PresentationFormat>Předvádění na obrazovce (4:3)</PresentationFormat>
  <Paragraphs>247</Paragraphs>
  <Slides>11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FAPPZ_C1_CZ</vt:lpstr>
      <vt:lpstr>Vlastní návrh</vt:lpstr>
      <vt:lpstr>Aktuální výsledky projektu „Separace lístků a stonků leguminóz“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CZU-FAPPZ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hakl</dc:creator>
  <cp:lastModifiedBy>Pepa Sklenář</cp:lastModifiedBy>
  <cp:revision>205</cp:revision>
  <cp:lastPrinted>2018-11-09T13:17:07Z</cp:lastPrinted>
  <dcterms:created xsi:type="dcterms:W3CDTF">2014-09-16T13:38:04Z</dcterms:created>
  <dcterms:modified xsi:type="dcterms:W3CDTF">2021-09-21T12:20:15Z</dcterms:modified>
</cp:coreProperties>
</file>